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66" r:id="rId5"/>
    <p:sldId id="267" r:id="rId6"/>
    <p:sldId id="271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7" r:id="rId15"/>
    <p:sldId id="291" r:id="rId16"/>
    <p:sldId id="292" r:id="rId17"/>
    <p:sldId id="29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CF8859-DD8B-4991-BF8C-2B3B370FC5E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BE0C8652-842D-450A-BA6E-87E9A4B7B19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виды интонации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и смысловые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отношения между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частями БСП:</a:t>
          </a:r>
        </a:p>
      </dgm:t>
    </dgm:pt>
    <dgm:pt modelId="{3671257A-75A1-44D6-97B0-08EB244E9BDF}" type="parTrans" cxnId="{ED6DD81D-1EC4-4227-AF06-0C395BA5BFBD}">
      <dgm:prSet/>
      <dgm:spPr/>
      <dgm:t>
        <a:bodyPr/>
        <a:lstStyle/>
        <a:p>
          <a:endParaRPr lang="ru-RU"/>
        </a:p>
      </dgm:t>
    </dgm:pt>
    <dgm:pt modelId="{D98B2083-CEEF-492E-80CB-0B5E752E17E2}" type="sibTrans" cxnId="{ED6DD81D-1EC4-4227-AF06-0C395BA5BFBD}">
      <dgm:prSet/>
      <dgm:spPr/>
      <dgm:t>
        <a:bodyPr/>
        <a:lstStyle/>
        <a:p>
          <a:endParaRPr lang="ru-RU"/>
        </a:p>
      </dgm:t>
    </dgm:pt>
    <dgm:pt modelId="{80015274-0561-459C-BF9E-6AC6A1664D5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перечислительная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интонация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при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соединительных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отношениях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doni MT" pitchFamily="18" charset="0"/>
            <a:cs typeface="Arial" charset="0"/>
          </a:endParaRPr>
        </a:p>
      </dgm:t>
    </dgm:pt>
    <dgm:pt modelId="{D47DFC82-1E0A-4C52-8EF4-14C5BBCEB7EF}" type="parTrans" cxnId="{250930BC-4DB8-4B0E-8EC9-0E97E70DAA4A}">
      <dgm:prSet/>
      <dgm:spPr/>
      <dgm:t>
        <a:bodyPr/>
        <a:lstStyle/>
        <a:p>
          <a:endParaRPr lang="ru-RU"/>
        </a:p>
      </dgm:t>
    </dgm:pt>
    <dgm:pt modelId="{5C6705CB-A939-4404-AE39-28946A18A478}" type="sibTrans" cxnId="{250930BC-4DB8-4B0E-8EC9-0E97E70DAA4A}">
      <dgm:prSet/>
      <dgm:spPr/>
      <dgm:t>
        <a:bodyPr/>
        <a:lstStyle/>
        <a:p>
          <a:endParaRPr lang="ru-RU"/>
        </a:p>
      </dgm:t>
    </dgm:pt>
    <dgm:pt modelId="{1BF49F21-A7B6-4D5D-9C89-F8A1D3C7D4B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пояснительная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интонация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при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причинно-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пояснительных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отношениях</a:t>
          </a:r>
        </a:p>
      </dgm:t>
    </dgm:pt>
    <dgm:pt modelId="{CC7D39DE-2C1D-49D3-848D-AFEA4C141124}" type="parTrans" cxnId="{73B354FD-5265-4549-AB79-764C7A16E6F0}">
      <dgm:prSet/>
      <dgm:spPr/>
      <dgm:t>
        <a:bodyPr/>
        <a:lstStyle/>
        <a:p>
          <a:endParaRPr lang="ru-RU"/>
        </a:p>
      </dgm:t>
    </dgm:pt>
    <dgm:pt modelId="{BE4EBF79-05AD-428D-B5CB-468EA72F0341}" type="sibTrans" cxnId="{73B354FD-5265-4549-AB79-764C7A16E6F0}">
      <dgm:prSet/>
      <dgm:spPr/>
      <dgm:t>
        <a:bodyPr/>
        <a:lstStyle/>
        <a:p>
          <a:endParaRPr lang="ru-RU"/>
        </a:p>
      </dgm:t>
    </dgm:pt>
    <dgm:pt modelId="{8F1C0B3B-D7BF-45C0-8B66-08558B47FE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результативно-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следственная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интонация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при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противопоставлении,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времени, условии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или следствии</a:t>
          </a:r>
        </a:p>
      </dgm:t>
    </dgm:pt>
    <dgm:pt modelId="{1CAC207D-1EA0-4DDF-988F-9E8770033BDB}" type="parTrans" cxnId="{8B190807-1512-4CB7-B9AC-52104D838DB0}">
      <dgm:prSet/>
      <dgm:spPr/>
      <dgm:t>
        <a:bodyPr/>
        <a:lstStyle/>
        <a:p>
          <a:endParaRPr lang="ru-RU"/>
        </a:p>
      </dgm:t>
    </dgm:pt>
    <dgm:pt modelId="{E81B2AF0-F960-4A4E-96F4-C75BA2130772}" type="sibTrans" cxnId="{8B190807-1512-4CB7-B9AC-52104D838DB0}">
      <dgm:prSet/>
      <dgm:spPr/>
      <dgm:t>
        <a:bodyPr/>
        <a:lstStyle/>
        <a:p>
          <a:endParaRPr lang="ru-RU"/>
        </a:p>
      </dgm:t>
    </dgm:pt>
    <dgm:pt modelId="{987FDD3A-D2D8-475C-9EDF-8CD896B83927}" type="pres">
      <dgm:prSet presAssocID="{5ECF8859-DD8B-4991-BF8C-2B3B370FC5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C4F3FE8-57F8-4BBF-9BA2-A30A67DE7DCC}" type="pres">
      <dgm:prSet presAssocID="{BE0C8652-842D-450A-BA6E-87E9A4B7B191}" presName="hierRoot1" presStyleCnt="0">
        <dgm:presLayoutVars>
          <dgm:hierBranch/>
        </dgm:presLayoutVars>
      </dgm:prSet>
      <dgm:spPr/>
    </dgm:pt>
    <dgm:pt modelId="{2263A393-EC0D-4870-8B6E-7BE60B275B5D}" type="pres">
      <dgm:prSet presAssocID="{BE0C8652-842D-450A-BA6E-87E9A4B7B191}" presName="rootComposite1" presStyleCnt="0"/>
      <dgm:spPr/>
    </dgm:pt>
    <dgm:pt modelId="{AEAD9F00-2595-4977-A390-CB12D7DA5907}" type="pres">
      <dgm:prSet presAssocID="{BE0C8652-842D-450A-BA6E-87E9A4B7B19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50B6B65-C824-47E4-99CF-90D2C1EABB72}" type="pres">
      <dgm:prSet presAssocID="{BE0C8652-842D-450A-BA6E-87E9A4B7B19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66D350D-871A-4AD3-8157-5B9A64565761}" type="pres">
      <dgm:prSet presAssocID="{BE0C8652-842D-450A-BA6E-87E9A4B7B191}" presName="hierChild2" presStyleCnt="0"/>
      <dgm:spPr/>
    </dgm:pt>
    <dgm:pt modelId="{2E479B46-55DB-4468-B516-45306ADB523F}" type="pres">
      <dgm:prSet presAssocID="{D47DFC82-1E0A-4C52-8EF4-14C5BBCEB7EF}" presName="Name35" presStyleLbl="parChTrans1D2" presStyleIdx="0" presStyleCnt="3"/>
      <dgm:spPr/>
      <dgm:t>
        <a:bodyPr/>
        <a:lstStyle/>
        <a:p>
          <a:endParaRPr lang="ru-RU"/>
        </a:p>
      </dgm:t>
    </dgm:pt>
    <dgm:pt modelId="{F8D58E7C-E841-4CEC-B94C-2E6F857FB341}" type="pres">
      <dgm:prSet presAssocID="{80015274-0561-459C-BF9E-6AC6A1664D5B}" presName="hierRoot2" presStyleCnt="0">
        <dgm:presLayoutVars>
          <dgm:hierBranch/>
        </dgm:presLayoutVars>
      </dgm:prSet>
      <dgm:spPr/>
    </dgm:pt>
    <dgm:pt modelId="{67E16357-85CC-418F-9526-AFCED3B61164}" type="pres">
      <dgm:prSet presAssocID="{80015274-0561-459C-BF9E-6AC6A1664D5B}" presName="rootComposite" presStyleCnt="0"/>
      <dgm:spPr/>
    </dgm:pt>
    <dgm:pt modelId="{EF8A704D-8B52-4716-AE24-5D24DD64645A}" type="pres">
      <dgm:prSet presAssocID="{80015274-0561-459C-BF9E-6AC6A1664D5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2C6446-EC1D-4F46-B64B-E7C2039FD62B}" type="pres">
      <dgm:prSet presAssocID="{80015274-0561-459C-BF9E-6AC6A1664D5B}" presName="rootConnector" presStyleLbl="node2" presStyleIdx="0" presStyleCnt="3"/>
      <dgm:spPr/>
      <dgm:t>
        <a:bodyPr/>
        <a:lstStyle/>
        <a:p>
          <a:endParaRPr lang="ru-RU"/>
        </a:p>
      </dgm:t>
    </dgm:pt>
    <dgm:pt modelId="{C9489757-B6AB-4400-8A58-6E5706033DCC}" type="pres">
      <dgm:prSet presAssocID="{80015274-0561-459C-BF9E-6AC6A1664D5B}" presName="hierChild4" presStyleCnt="0"/>
      <dgm:spPr/>
    </dgm:pt>
    <dgm:pt modelId="{0E2E8A33-87D4-4F7C-B9CB-5707B958558A}" type="pres">
      <dgm:prSet presAssocID="{80015274-0561-459C-BF9E-6AC6A1664D5B}" presName="hierChild5" presStyleCnt="0"/>
      <dgm:spPr/>
    </dgm:pt>
    <dgm:pt modelId="{A1F51F1E-CFFE-4838-A010-30310FC7DC66}" type="pres">
      <dgm:prSet presAssocID="{CC7D39DE-2C1D-49D3-848D-AFEA4C141124}" presName="Name35" presStyleLbl="parChTrans1D2" presStyleIdx="1" presStyleCnt="3"/>
      <dgm:spPr/>
      <dgm:t>
        <a:bodyPr/>
        <a:lstStyle/>
        <a:p>
          <a:endParaRPr lang="ru-RU"/>
        </a:p>
      </dgm:t>
    </dgm:pt>
    <dgm:pt modelId="{EA882F54-36FC-44D1-96FE-D818DA682A7D}" type="pres">
      <dgm:prSet presAssocID="{1BF49F21-A7B6-4D5D-9C89-F8A1D3C7D4B6}" presName="hierRoot2" presStyleCnt="0">
        <dgm:presLayoutVars>
          <dgm:hierBranch/>
        </dgm:presLayoutVars>
      </dgm:prSet>
      <dgm:spPr/>
    </dgm:pt>
    <dgm:pt modelId="{64F80358-3FD9-41CA-991A-00BA688997CA}" type="pres">
      <dgm:prSet presAssocID="{1BF49F21-A7B6-4D5D-9C89-F8A1D3C7D4B6}" presName="rootComposite" presStyleCnt="0"/>
      <dgm:spPr/>
    </dgm:pt>
    <dgm:pt modelId="{5397C088-F2F5-4404-97A2-5086D2CDDA8B}" type="pres">
      <dgm:prSet presAssocID="{1BF49F21-A7B6-4D5D-9C89-F8A1D3C7D4B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4F904-93FB-4830-BD85-9FA3D14FF858}" type="pres">
      <dgm:prSet presAssocID="{1BF49F21-A7B6-4D5D-9C89-F8A1D3C7D4B6}" presName="rootConnector" presStyleLbl="node2" presStyleIdx="1" presStyleCnt="3"/>
      <dgm:spPr/>
      <dgm:t>
        <a:bodyPr/>
        <a:lstStyle/>
        <a:p>
          <a:endParaRPr lang="ru-RU"/>
        </a:p>
      </dgm:t>
    </dgm:pt>
    <dgm:pt modelId="{3A707387-C59A-47F9-83FA-A6825A62C5BC}" type="pres">
      <dgm:prSet presAssocID="{1BF49F21-A7B6-4D5D-9C89-F8A1D3C7D4B6}" presName="hierChild4" presStyleCnt="0"/>
      <dgm:spPr/>
    </dgm:pt>
    <dgm:pt modelId="{5D158858-E676-4E0B-BD10-7191F998F28D}" type="pres">
      <dgm:prSet presAssocID="{1BF49F21-A7B6-4D5D-9C89-F8A1D3C7D4B6}" presName="hierChild5" presStyleCnt="0"/>
      <dgm:spPr/>
    </dgm:pt>
    <dgm:pt modelId="{CEE1CFAA-8134-4F2F-B4E6-FF679AD8A977}" type="pres">
      <dgm:prSet presAssocID="{1CAC207D-1EA0-4DDF-988F-9E8770033BDB}" presName="Name35" presStyleLbl="parChTrans1D2" presStyleIdx="2" presStyleCnt="3"/>
      <dgm:spPr/>
      <dgm:t>
        <a:bodyPr/>
        <a:lstStyle/>
        <a:p>
          <a:endParaRPr lang="ru-RU"/>
        </a:p>
      </dgm:t>
    </dgm:pt>
    <dgm:pt modelId="{B7C9BD84-A5E0-4E73-AA60-6E71A55A1F2B}" type="pres">
      <dgm:prSet presAssocID="{8F1C0B3B-D7BF-45C0-8B66-08558B47FE61}" presName="hierRoot2" presStyleCnt="0">
        <dgm:presLayoutVars>
          <dgm:hierBranch/>
        </dgm:presLayoutVars>
      </dgm:prSet>
      <dgm:spPr/>
    </dgm:pt>
    <dgm:pt modelId="{AD2970C8-D3C6-41AA-83EF-C4C59A854782}" type="pres">
      <dgm:prSet presAssocID="{8F1C0B3B-D7BF-45C0-8B66-08558B47FE61}" presName="rootComposite" presStyleCnt="0"/>
      <dgm:spPr/>
    </dgm:pt>
    <dgm:pt modelId="{C08B9F97-AF01-4BBC-9EE1-2A2E9FE156E6}" type="pres">
      <dgm:prSet presAssocID="{8F1C0B3B-D7BF-45C0-8B66-08558B47FE6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63C29D-6BB5-4459-A8DE-1C340DAC0508}" type="pres">
      <dgm:prSet presAssocID="{8F1C0B3B-D7BF-45C0-8B66-08558B47FE61}" presName="rootConnector" presStyleLbl="node2" presStyleIdx="2" presStyleCnt="3"/>
      <dgm:spPr/>
      <dgm:t>
        <a:bodyPr/>
        <a:lstStyle/>
        <a:p>
          <a:endParaRPr lang="ru-RU"/>
        </a:p>
      </dgm:t>
    </dgm:pt>
    <dgm:pt modelId="{048B75CA-5669-4D24-90DD-52219B79B80A}" type="pres">
      <dgm:prSet presAssocID="{8F1C0B3B-D7BF-45C0-8B66-08558B47FE61}" presName="hierChild4" presStyleCnt="0"/>
      <dgm:spPr/>
    </dgm:pt>
    <dgm:pt modelId="{C42F38CE-AA1A-4358-A38C-792B117D00F6}" type="pres">
      <dgm:prSet presAssocID="{8F1C0B3B-D7BF-45C0-8B66-08558B47FE61}" presName="hierChild5" presStyleCnt="0"/>
      <dgm:spPr/>
    </dgm:pt>
    <dgm:pt modelId="{8AA58869-A4D3-4C6A-A2E1-1E55F3003BF5}" type="pres">
      <dgm:prSet presAssocID="{BE0C8652-842D-450A-BA6E-87E9A4B7B191}" presName="hierChild3" presStyleCnt="0"/>
      <dgm:spPr/>
    </dgm:pt>
  </dgm:ptLst>
  <dgm:cxnLst>
    <dgm:cxn modelId="{A362D651-B837-4888-9F43-230495FD0020}" type="presOf" srcId="{1BF49F21-A7B6-4D5D-9C89-F8A1D3C7D4B6}" destId="{5397C088-F2F5-4404-97A2-5086D2CDDA8B}" srcOrd="0" destOrd="0" presId="urn:microsoft.com/office/officeart/2005/8/layout/orgChart1"/>
    <dgm:cxn modelId="{BDD41DE5-2A77-4517-AD59-32503EFDADED}" type="presOf" srcId="{80015274-0561-459C-BF9E-6AC6A1664D5B}" destId="{EF8A704D-8B52-4716-AE24-5D24DD64645A}" srcOrd="0" destOrd="0" presId="urn:microsoft.com/office/officeart/2005/8/layout/orgChart1"/>
    <dgm:cxn modelId="{4B4F3642-A48D-489F-A4C9-905454B11C8D}" type="presOf" srcId="{CC7D39DE-2C1D-49D3-848D-AFEA4C141124}" destId="{A1F51F1E-CFFE-4838-A010-30310FC7DC66}" srcOrd="0" destOrd="0" presId="urn:microsoft.com/office/officeart/2005/8/layout/orgChart1"/>
    <dgm:cxn modelId="{250930BC-4DB8-4B0E-8EC9-0E97E70DAA4A}" srcId="{BE0C8652-842D-450A-BA6E-87E9A4B7B191}" destId="{80015274-0561-459C-BF9E-6AC6A1664D5B}" srcOrd="0" destOrd="0" parTransId="{D47DFC82-1E0A-4C52-8EF4-14C5BBCEB7EF}" sibTransId="{5C6705CB-A939-4404-AE39-28946A18A478}"/>
    <dgm:cxn modelId="{5D3CAC77-F323-4997-8793-622317BD2D9D}" type="presOf" srcId="{5ECF8859-DD8B-4991-BF8C-2B3B370FC5E9}" destId="{987FDD3A-D2D8-475C-9EDF-8CD896B83927}" srcOrd="0" destOrd="0" presId="urn:microsoft.com/office/officeart/2005/8/layout/orgChart1"/>
    <dgm:cxn modelId="{C3682707-DE61-471A-85BB-C8E29CC04843}" type="presOf" srcId="{BE0C8652-842D-450A-BA6E-87E9A4B7B191}" destId="{AEAD9F00-2595-4977-A390-CB12D7DA5907}" srcOrd="0" destOrd="0" presId="urn:microsoft.com/office/officeart/2005/8/layout/orgChart1"/>
    <dgm:cxn modelId="{ED6DD81D-1EC4-4227-AF06-0C395BA5BFBD}" srcId="{5ECF8859-DD8B-4991-BF8C-2B3B370FC5E9}" destId="{BE0C8652-842D-450A-BA6E-87E9A4B7B191}" srcOrd="0" destOrd="0" parTransId="{3671257A-75A1-44D6-97B0-08EB244E9BDF}" sibTransId="{D98B2083-CEEF-492E-80CB-0B5E752E17E2}"/>
    <dgm:cxn modelId="{8F479447-5093-4E09-9F4C-E9EA4884083D}" type="presOf" srcId="{1CAC207D-1EA0-4DDF-988F-9E8770033BDB}" destId="{CEE1CFAA-8134-4F2F-B4E6-FF679AD8A977}" srcOrd="0" destOrd="0" presId="urn:microsoft.com/office/officeart/2005/8/layout/orgChart1"/>
    <dgm:cxn modelId="{8B190807-1512-4CB7-B9AC-52104D838DB0}" srcId="{BE0C8652-842D-450A-BA6E-87E9A4B7B191}" destId="{8F1C0B3B-D7BF-45C0-8B66-08558B47FE61}" srcOrd="2" destOrd="0" parTransId="{1CAC207D-1EA0-4DDF-988F-9E8770033BDB}" sibTransId="{E81B2AF0-F960-4A4E-96F4-C75BA2130772}"/>
    <dgm:cxn modelId="{D7E5E0BA-79D6-4A4C-9A54-45B607E17A18}" type="presOf" srcId="{8F1C0B3B-D7BF-45C0-8B66-08558B47FE61}" destId="{C08B9F97-AF01-4BBC-9EE1-2A2E9FE156E6}" srcOrd="0" destOrd="0" presId="urn:microsoft.com/office/officeart/2005/8/layout/orgChart1"/>
    <dgm:cxn modelId="{ECB86FC7-52E4-4F7D-9674-EF282BBC4C7F}" type="presOf" srcId="{1BF49F21-A7B6-4D5D-9C89-F8A1D3C7D4B6}" destId="{8C34F904-93FB-4830-BD85-9FA3D14FF858}" srcOrd="1" destOrd="0" presId="urn:microsoft.com/office/officeart/2005/8/layout/orgChart1"/>
    <dgm:cxn modelId="{3CE15269-EA90-460A-8F1C-26EEA44E7F27}" type="presOf" srcId="{BE0C8652-842D-450A-BA6E-87E9A4B7B191}" destId="{D50B6B65-C824-47E4-99CF-90D2C1EABB72}" srcOrd="1" destOrd="0" presId="urn:microsoft.com/office/officeart/2005/8/layout/orgChart1"/>
    <dgm:cxn modelId="{3DCDBB4B-0603-434B-BC37-B101AD47F58B}" type="presOf" srcId="{D47DFC82-1E0A-4C52-8EF4-14C5BBCEB7EF}" destId="{2E479B46-55DB-4468-B516-45306ADB523F}" srcOrd="0" destOrd="0" presId="urn:microsoft.com/office/officeart/2005/8/layout/orgChart1"/>
    <dgm:cxn modelId="{1C836016-E24B-4B99-9651-A39E27ABC9D3}" type="presOf" srcId="{80015274-0561-459C-BF9E-6AC6A1664D5B}" destId="{082C6446-EC1D-4F46-B64B-E7C2039FD62B}" srcOrd="1" destOrd="0" presId="urn:microsoft.com/office/officeart/2005/8/layout/orgChart1"/>
    <dgm:cxn modelId="{F8EDFEF3-5054-46E9-9209-D8AAC3BE7ECC}" type="presOf" srcId="{8F1C0B3B-D7BF-45C0-8B66-08558B47FE61}" destId="{8A63C29D-6BB5-4459-A8DE-1C340DAC0508}" srcOrd="1" destOrd="0" presId="urn:microsoft.com/office/officeart/2005/8/layout/orgChart1"/>
    <dgm:cxn modelId="{73B354FD-5265-4549-AB79-764C7A16E6F0}" srcId="{BE0C8652-842D-450A-BA6E-87E9A4B7B191}" destId="{1BF49F21-A7B6-4D5D-9C89-F8A1D3C7D4B6}" srcOrd="1" destOrd="0" parTransId="{CC7D39DE-2C1D-49D3-848D-AFEA4C141124}" sibTransId="{BE4EBF79-05AD-428D-B5CB-468EA72F0341}"/>
    <dgm:cxn modelId="{F82DA46F-D180-4CEB-A3ED-92573DF518EB}" type="presParOf" srcId="{987FDD3A-D2D8-475C-9EDF-8CD896B83927}" destId="{1C4F3FE8-57F8-4BBF-9BA2-A30A67DE7DCC}" srcOrd="0" destOrd="0" presId="urn:microsoft.com/office/officeart/2005/8/layout/orgChart1"/>
    <dgm:cxn modelId="{88A85515-39E0-41E6-862B-DC893D4ACA6C}" type="presParOf" srcId="{1C4F3FE8-57F8-4BBF-9BA2-A30A67DE7DCC}" destId="{2263A393-EC0D-4870-8B6E-7BE60B275B5D}" srcOrd="0" destOrd="0" presId="urn:microsoft.com/office/officeart/2005/8/layout/orgChart1"/>
    <dgm:cxn modelId="{1C904216-A64A-4A62-B473-6EA5CAE24DCE}" type="presParOf" srcId="{2263A393-EC0D-4870-8B6E-7BE60B275B5D}" destId="{AEAD9F00-2595-4977-A390-CB12D7DA5907}" srcOrd="0" destOrd="0" presId="urn:microsoft.com/office/officeart/2005/8/layout/orgChart1"/>
    <dgm:cxn modelId="{07263328-25DB-412D-9C15-7077231A61C0}" type="presParOf" srcId="{2263A393-EC0D-4870-8B6E-7BE60B275B5D}" destId="{D50B6B65-C824-47E4-99CF-90D2C1EABB72}" srcOrd="1" destOrd="0" presId="urn:microsoft.com/office/officeart/2005/8/layout/orgChart1"/>
    <dgm:cxn modelId="{F15EAA27-2EBA-4DA8-AD5A-63AA520FDF32}" type="presParOf" srcId="{1C4F3FE8-57F8-4BBF-9BA2-A30A67DE7DCC}" destId="{B66D350D-871A-4AD3-8157-5B9A64565761}" srcOrd="1" destOrd="0" presId="urn:microsoft.com/office/officeart/2005/8/layout/orgChart1"/>
    <dgm:cxn modelId="{5161F56B-EE7A-4784-AEC6-0705E65003F2}" type="presParOf" srcId="{B66D350D-871A-4AD3-8157-5B9A64565761}" destId="{2E479B46-55DB-4468-B516-45306ADB523F}" srcOrd="0" destOrd="0" presId="urn:microsoft.com/office/officeart/2005/8/layout/orgChart1"/>
    <dgm:cxn modelId="{62FA6104-9D48-47A2-B729-BB78EF2A9173}" type="presParOf" srcId="{B66D350D-871A-4AD3-8157-5B9A64565761}" destId="{F8D58E7C-E841-4CEC-B94C-2E6F857FB341}" srcOrd="1" destOrd="0" presId="urn:microsoft.com/office/officeart/2005/8/layout/orgChart1"/>
    <dgm:cxn modelId="{83B47ABA-0BEF-40EE-9E89-97EF642E8EB0}" type="presParOf" srcId="{F8D58E7C-E841-4CEC-B94C-2E6F857FB341}" destId="{67E16357-85CC-418F-9526-AFCED3B61164}" srcOrd="0" destOrd="0" presId="urn:microsoft.com/office/officeart/2005/8/layout/orgChart1"/>
    <dgm:cxn modelId="{FF566068-95B5-4A8A-9498-2A30ACD6D999}" type="presParOf" srcId="{67E16357-85CC-418F-9526-AFCED3B61164}" destId="{EF8A704D-8B52-4716-AE24-5D24DD64645A}" srcOrd="0" destOrd="0" presId="urn:microsoft.com/office/officeart/2005/8/layout/orgChart1"/>
    <dgm:cxn modelId="{53EBE6BA-3B04-42E7-8F88-2D5E67348910}" type="presParOf" srcId="{67E16357-85CC-418F-9526-AFCED3B61164}" destId="{082C6446-EC1D-4F46-B64B-E7C2039FD62B}" srcOrd="1" destOrd="0" presId="urn:microsoft.com/office/officeart/2005/8/layout/orgChart1"/>
    <dgm:cxn modelId="{5F780133-9558-41C8-9E2C-EE499F6C731B}" type="presParOf" srcId="{F8D58E7C-E841-4CEC-B94C-2E6F857FB341}" destId="{C9489757-B6AB-4400-8A58-6E5706033DCC}" srcOrd="1" destOrd="0" presId="urn:microsoft.com/office/officeart/2005/8/layout/orgChart1"/>
    <dgm:cxn modelId="{A13C9F92-8B8A-4B53-8B0F-A456AD826058}" type="presParOf" srcId="{F8D58E7C-E841-4CEC-B94C-2E6F857FB341}" destId="{0E2E8A33-87D4-4F7C-B9CB-5707B958558A}" srcOrd="2" destOrd="0" presId="urn:microsoft.com/office/officeart/2005/8/layout/orgChart1"/>
    <dgm:cxn modelId="{40D95B6F-CFE8-4D83-9CE3-64C3D906B4AD}" type="presParOf" srcId="{B66D350D-871A-4AD3-8157-5B9A64565761}" destId="{A1F51F1E-CFFE-4838-A010-30310FC7DC66}" srcOrd="2" destOrd="0" presId="urn:microsoft.com/office/officeart/2005/8/layout/orgChart1"/>
    <dgm:cxn modelId="{59D2AE9F-E517-4B89-8F06-CA70F40330A9}" type="presParOf" srcId="{B66D350D-871A-4AD3-8157-5B9A64565761}" destId="{EA882F54-36FC-44D1-96FE-D818DA682A7D}" srcOrd="3" destOrd="0" presId="urn:microsoft.com/office/officeart/2005/8/layout/orgChart1"/>
    <dgm:cxn modelId="{BC96379B-5807-4695-BAC6-6DCA56C09C73}" type="presParOf" srcId="{EA882F54-36FC-44D1-96FE-D818DA682A7D}" destId="{64F80358-3FD9-41CA-991A-00BA688997CA}" srcOrd="0" destOrd="0" presId="urn:microsoft.com/office/officeart/2005/8/layout/orgChart1"/>
    <dgm:cxn modelId="{1A32ED97-C464-4391-9421-5B2B4857CF94}" type="presParOf" srcId="{64F80358-3FD9-41CA-991A-00BA688997CA}" destId="{5397C088-F2F5-4404-97A2-5086D2CDDA8B}" srcOrd="0" destOrd="0" presId="urn:microsoft.com/office/officeart/2005/8/layout/orgChart1"/>
    <dgm:cxn modelId="{B32E7098-F2BB-4862-A552-742E16422E77}" type="presParOf" srcId="{64F80358-3FD9-41CA-991A-00BA688997CA}" destId="{8C34F904-93FB-4830-BD85-9FA3D14FF858}" srcOrd="1" destOrd="0" presId="urn:microsoft.com/office/officeart/2005/8/layout/orgChart1"/>
    <dgm:cxn modelId="{0F653173-E3C7-4F55-A29F-8E4B036C9870}" type="presParOf" srcId="{EA882F54-36FC-44D1-96FE-D818DA682A7D}" destId="{3A707387-C59A-47F9-83FA-A6825A62C5BC}" srcOrd="1" destOrd="0" presId="urn:microsoft.com/office/officeart/2005/8/layout/orgChart1"/>
    <dgm:cxn modelId="{C64D37D3-1E8B-454F-9736-913AB8DB2C70}" type="presParOf" srcId="{EA882F54-36FC-44D1-96FE-D818DA682A7D}" destId="{5D158858-E676-4E0B-BD10-7191F998F28D}" srcOrd="2" destOrd="0" presId="urn:microsoft.com/office/officeart/2005/8/layout/orgChart1"/>
    <dgm:cxn modelId="{2E8CEC0B-1B34-4EF4-AD95-31B7DF9354D9}" type="presParOf" srcId="{B66D350D-871A-4AD3-8157-5B9A64565761}" destId="{CEE1CFAA-8134-4F2F-B4E6-FF679AD8A977}" srcOrd="4" destOrd="0" presId="urn:microsoft.com/office/officeart/2005/8/layout/orgChart1"/>
    <dgm:cxn modelId="{E2868A31-E3BD-4116-9A5A-0E69CA2D09FE}" type="presParOf" srcId="{B66D350D-871A-4AD3-8157-5B9A64565761}" destId="{B7C9BD84-A5E0-4E73-AA60-6E71A55A1F2B}" srcOrd="5" destOrd="0" presId="urn:microsoft.com/office/officeart/2005/8/layout/orgChart1"/>
    <dgm:cxn modelId="{42D5226B-8597-4D5E-ADF5-9CC08408323C}" type="presParOf" srcId="{B7C9BD84-A5E0-4E73-AA60-6E71A55A1F2B}" destId="{AD2970C8-D3C6-41AA-83EF-C4C59A854782}" srcOrd="0" destOrd="0" presId="urn:microsoft.com/office/officeart/2005/8/layout/orgChart1"/>
    <dgm:cxn modelId="{747245EE-C463-44F9-9A52-8C5E9D8E696F}" type="presParOf" srcId="{AD2970C8-D3C6-41AA-83EF-C4C59A854782}" destId="{C08B9F97-AF01-4BBC-9EE1-2A2E9FE156E6}" srcOrd="0" destOrd="0" presId="urn:microsoft.com/office/officeart/2005/8/layout/orgChart1"/>
    <dgm:cxn modelId="{BCB23DC2-0214-48A3-A2FC-CC9F454F0FD9}" type="presParOf" srcId="{AD2970C8-D3C6-41AA-83EF-C4C59A854782}" destId="{8A63C29D-6BB5-4459-A8DE-1C340DAC0508}" srcOrd="1" destOrd="0" presId="urn:microsoft.com/office/officeart/2005/8/layout/orgChart1"/>
    <dgm:cxn modelId="{4BB8D7AA-D798-48CE-9F6C-C817C741FE59}" type="presParOf" srcId="{B7C9BD84-A5E0-4E73-AA60-6E71A55A1F2B}" destId="{048B75CA-5669-4D24-90DD-52219B79B80A}" srcOrd="1" destOrd="0" presId="urn:microsoft.com/office/officeart/2005/8/layout/orgChart1"/>
    <dgm:cxn modelId="{057828B5-3DEA-405F-AF37-9A762CF24739}" type="presParOf" srcId="{B7C9BD84-A5E0-4E73-AA60-6E71A55A1F2B}" destId="{C42F38CE-AA1A-4358-A38C-792B117D00F6}" srcOrd="2" destOrd="0" presId="urn:microsoft.com/office/officeart/2005/8/layout/orgChart1"/>
    <dgm:cxn modelId="{4B139B59-BD33-48DF-AE33-940B34498006}" type="presParOf" srcId="{1C4F3FE8-57F8-4BBF-9BA2-A30A67DE7DCC}" destId="{8AA58869-A4D3-4C6A-A2E1-1E55F3003BF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1CFAA-8134-4F2F-B4E6-FF679AD8A977}">
      <dsp:nvSpPr>
        <dsp:cNvPr id="0" name=""/>
        <dsp:cNvSpPr/>
      </dsp:nvSpPr>
      <dsp:spPr>
        <a:xfrm>
          <a:off x="4104480" y="1926847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5"/>
              </a:lnTo>
              <a:lnTo>
                <a:pt x="2903950" y="251995"/>
              </a:lnTo>
              <a:lnTo>
                <a:pt x="290395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51F1E-CFFE-4838-A010-30310FC7DC66}">
      <dsp:nvSpPr>
        <dsp:cNvPr id="0" name=""/>
        <dsp:cNvSpPr/>
      </dsp:nvSpPr>
      <dsp:spPr>
        <a:xfrm>
          <a:off x="4058760" y="1926847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79B46-55DB-4468-B516-45306ADB523F}">
      <dsp:nvSpPr>
        <dsp:cNvPr id="0" name=""/>
        <dsp:cNvSpPr/>
      </dsp:nvSpPr>
      <dsp:spPr>
        <a:xfrm>
          <a:off x="1200530" y="1926847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AD9F00-2595-4977-A390-CB12D7DA5907}">
      <dsp:nvSpPr>
        <dsp:cNvPr id="0" name=""/>
        <dsp:cNvSpPr/>
      </dsp:nvSpPr>
      <dsp:spPr>
        <a:xfrm>
          <a:off x="2904501" y="726868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виды интонации</a:t>
          </a: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и смысловые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отношения между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частями БСП:</a:t>
          </a:r>
        </a:p>
      </dsp:txBody>
      <dsp:txXfrm>
        <a:off x="2904501" y="726868"/>
        <a:ext cx="2399958" cy="1199979"/>
      </dsp:txXfrm>
    </dsp:sp>
    <dsp:sp modelId="{EF8A704D-8B52-4716-AE24-5D24DD64645A}">
      <dsp:nvSpPr>
        <dsp:cNvPr id="0" name=""/>
        <dsp:cNvSpPr/>
      </dsp:nvSpPr>
      <dsp:spPr>
        <a:xfrm>
          <a:off x="551" y="243083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перечислительная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интонация</a:t>
          </a: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при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соединительных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отношениях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Bodoni MT" pitchFamily="18" charset="0"/>
            <a:cs typeface="Arial" charset="0"/>
          </a:endParaRPr>
        </a:p>
      </dsp:txBody>
      <dsp:txXfrm>
        <a:off x="551" y="2430839"/>
        <a:ext cx="2399958" cy="1199979"/>
      </dsp:txXfrm>
    </dsp:sp>
    <dsp:sp modelId="{5397C088-F2F5-4404-97A2-5086D2CDDA8B}">
      <dsp:nvSpPr>
        <dsp:cNvPr id="0" name=""/>
        <dsp:cNvSpPr/>
      </dsp:nvSpPr>
      <dsp:spPr>
        <a:xfrm>
          <a:off x="2904501" y="243083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пояснительная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интонация</a:t>
          </a: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при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причинно-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пояснительных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отношениях</a:t>
          </a:r>
        </a:p>
      </dsp:txBody>
      <dsp:txXfrm>
        <a:off x="2904501" y="2430839"/>
        <a:ext cx="2399958" cy="1199979"/>
      </dsp:txXfrm>
    </dsp:sp>
    <dsp:sp modelId="{C08B9F97-AF01-4BBC-9EE1-2A2E9FE156E6}">
      <dsp:nvSpPr>
        <dsp:cNvPr id="0" name=""/>
        <dsp:cNvSpPr/>
      </dsp:nvSpPr>
      <dsp:spPr>
        <a:xfrm>
          <a:off x="5808451" y="2430839"/>
          <a:ext cx="2399958" cy="11999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результативно-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следственная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rgbClr val="FF3300"/>
              </a:solidFill>
              <a:effectLst/>
              <a:latin typeface="Bodoni MT" pitchFamily="18" charset="0"/>
              <a:cs typeface="Arial" charset="0"/>
            </a:rPr>
            <a:t>интонация</a:t>
          </a: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 при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противопоставлении,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времени, условии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2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  <a:cs typeface="Arial" charset="0"/>
            </a:rPr>
            <a:t>или следствии</a:t>
          </a:r>
        </a:p>
      </dsp:txBody>
      <dsp:txXfrm>
        <a:off x="5808451" y="2430839"/>
        <a:ext cx="2399958" cy="1199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13F8D-151E-4D68-9833-2B86BB7ADC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049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7F2D8-EF2F-46E1-AB91-5C7BF466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6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686993-3880-40CA-B10C-09BD86200270}" type="datetimeFigureOut">
              <a:rPr lang="ru-RU"/>
              <a:pPr>
                <a:defRPr/>
              </a:pPr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367045-F3FF-479C-AFC6-C8ADE924BC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оугольный треугольник 10"/>
          <p:cNvSpPr/>
          <p:nvPr userDrawn="1"/>
        </p:nvSpPr>
        <p:spPr>
          <a:xfrm flipV="1">
            <a:off x="0" y="0"/>
            <a:ext cx="9144000" cy="1071546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ый треугольник 11"/>
          <p:cNvSpPr/>
          <p:nvPr userDrawn="1"/>
        </p:nvSpPr>
        <p:spPr>
          <a:xfrm flipV="1">
            <a:off x="0" y="0"/>
            <a:ext cx="1214414" cy="6858000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 userDrawn="1"/>
        </p:nvSpPr>
        <p:spPr>
          <a:xfrm>
            <a:off x="0" y="0"/>
            <a:ext cx="1214414" cy="1071546"/>
          </a:xfrm>
          <a:custGeom>
            <a:avLst/>
            <a:gdLst>
              <a:gd name="connsiteX0" fmla="*/ 0 w 1071538"/>
              <a:gd name="connsiteY0" fmla="*/ 0 h 928670"/>
              <a:gd name="connsiteX1" fmla="*/ 1071538 w 1071538"/>
              <a:gd name="connsiteY1" fmla="*/ 0 h 928670"/>
              <a:gd name="connsiteX2" fmla="*/ 1071538 w 1071538"/>
              <a:gd name="connsiteY2" fmla="*/ 928670 h 928670"/>
              <a:gd name="connsiteX3" fmla="*/ 0 w 1071538"/>
              <a:gd name="connsiteY3" fmla="*/ 928670 h 928670"/>
              <a:gd name="connsiteX4" fmla="*/ 0 w 1071538"/>
              <a:gd name="connsiteY4" fmla="*/ 0 h 928670"/>
              <a:gd name="connsiteX0" fmla="*/ 0 w 1214414"/>
              <a:gd name="connsiteY0" fmla="*/ 0 h 928670"/>
              <a:gd name="connsiteX1" fmla="*/ 1214414 w 1214414"/>
              <a:gd name="connsiteY1" fmla="*/ 0 h 928670"/>
              <a:gd name="connsiteX2" fmla="*/ 1071538 w 1214414"/>
              <a:gd name="connsiteY2" fmla="*/ 928670 h 928670"/>
              <a:gd name="connsiteX3" fmla="*/ 0 w 1214414"/>
              <a:gd name="connsiteY3" fmla="*/ 928670 h 928670"/>
              <a:gd name="connsiteX4" fmla="*/ 0 w 1214414"/>
              <a:gd name="connsiteY4" fmla="*/ 0 h 928670"/>
              <a:gd name="connsiteX0" fmla="*/ 0 w 1214414"/>
              <a:gd name="connsiteY0" fmla="*/ 0 h 1071546"/>
              <a:gd name="connsiteX1" fmla="*/ 1214414 w 1214414"/>
              <a:gd name="connsiteY1" fmla="*/ 0 h 1071546"/>
              <a:gd name="connsiteX2" fmla="*/ 1071538 w 1214414"/>
              <a:gd name="connsiteY2" fmla="*/ 928670 h 1071546"/>
              <a:gd name="connsiteX3" fmla="*/ 0 w 1214414"/>
              <a:gd name="connsiteY3" fmla="*/ 1071546 h 1071546"/>
              <a:gd name="connsiteX4" fmla="*/ 0 w 1214414"/>
              <a:gd name="connsiteY4" fmla="*/ 0 h 1071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4414" h="1071546">
                <a:moveTo>
                  <a:pt x="0" y="0"/>
                </a:moveTo>
                <a:lnTo>
                  <a:pt x="1214414" y="0"/>
                </a:lnTo>
                <a:lnTo>
                  <a:pt x="1071538" y="928670"/>
                </a:lnTo>
                <a:lnTo>
                  <a:pt x="0" y="107154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"/>
          <p:cNvSpPr>
            <a:spLocks noChangeArrowheads="1"/>
          </p:cNvSpPr>
          <p:nvPr userDrawn="1"/>
        </p:nvSpPr>
        <p:spPr bwMode="auto">
          <a:xfrm>
            <a:off x="0" y="66733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Группа 13"/>
          <p:cNvGrpSpPr/>
          <p:nvPr userDrawn="1"/>
        </p:nvGrpSpPr>
        <p:grpSpPr>
          <a:xfrm>
            <a:off x="214282" y="214290"/>
            <a:ext cx="571504" cy="571504"/>
            <a:chOff x="571472" y="3929066"/>
            <a:chExt cx="785818" cy="785818"/>
          </a:xfrm>
        </p:grpSpPr>
        <p:sp>
          <p:nvSpPr>
            <p:cNvPr id="17" name="Овал 16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71550" y="1773238"/>
            <a:ext cx="7772400" cy="3960812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Бессоюзные</a:t>
            </a: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  <a:t>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  <a:t>сложные 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</a:br>
            <a: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  <a:t>предложения</a:t>
            </a:r>
            <a:br>
              <a:rPr lang="ru-RU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venture" pitchFamily="2" charset="0"/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(урок обобщения, систематизации и проверки знаний)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714875" y="44450"/>
            <a:ext cx="55451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684213" y="692150"/>
            <a:ext cx="763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46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8229600" cy="7921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Двоеточие между частями БСП: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341438"/>
            <a:ext cx="8713787" cy="5399087"/>
          </a:xfrm>
        </p:spPr>
        <p:txBody>
          <a:bodyPr/>
          <a:lstStyle/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/>
              <a:t>        </a:t>
            </a:r>
            <a:endParaRPr lang="ru-RU" sz="2400" dirty="0" smtClean="0">
              <a:solidFill>
                <a:srgbClr val="FF3300"/>
              </a:solidFill>
              <a:effectLst/>
            </a:endParaRP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[     ] : [причина]. БСП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(=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потому что; так как)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Богатому не спится: богатый вора боится.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400" dirty="0" smtClean="0"/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2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[     ] : [пояснение]. БСП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(=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именно; то есть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                                                             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Слово не воробей: вылетит – не поймаешь.</a:t>
            </a:r>
            <a:r>
              <a:rPr lang="ru-RU" sz="2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33400" indent="-533400" algn="ctr"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AutoNum type="arabicPeriod" startAt="3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[     ] : [дополнение]. БСП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   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что; и увидел, что…; и понял, что...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6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Пора понять: ты за себя в ответе.</a:t>
            </a:r>
          </a:p>
          <a:p>
            <a:pPr marL="533400" indent="-5334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14875" y="63500"/>
            <a:ext cx="53292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23534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229600" cy="719138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Тире между частями БСП: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686800" cy="54737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   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противопоставление)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1.  [     ] – [    ]. БСП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Труд человека кормит – лень портит.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а, но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Тьма света не любит – злой доброго не терпит.</a:t>
            </a:r>
            <a:r>
              <a:rPr lang="ru-RU" sz="1400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2.  [ Время, условие ] – [     ]. БСП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если…; когда…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Любишь кататься – люби и саночки возить.</a:t>
            </a:r>
            <a:endParaRPr lang="ru-RU" sz="1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Проголодаешься – хлеба достать догадаешься.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Bodoni MT" pitchFamily="18" charset="0"/>
              </a:rPr>
              <a:t>                                                 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3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.  [     ] – [вывод, следствие].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БСП 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rgbClr val="FF3300"/>
                </a:solidFill>
                <a:effectLst/>
              </a:rPr>
              <a:t>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так что; поэтому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Раз солгал – на век лгуном стал. </a:t>
            </a:r>
            <a:r>
              <a:rPr lang="ru-RU" sz="2000" b="1" i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Собирай по ягодке – наберёшь кузовок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/>
              <a:t>    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(быстрая смена событий)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4.  [     ] – [    ]!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БСП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Bodoni MT" pitchFamily="18" charset="0"/>
              </a:rPr>
              <a:t>          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Я за свечку – свечка в печку!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Вот солнышко пригрело – трель зазвенела.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b="1" i="1" dirty="0" smtClean="0">
              <a:effectLst/>
              <a:latin typeface="Bodoni MT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AutoNum type="arabicPeriod" startAt="5"/>
              <a:defRPr/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[     ] – [сравнение].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БСП 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словно; как; будто; точно; что</a:t>
            </a: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b="1" i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en-US" sz="1800" b="1" i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улице идёт – лебёдушка плывёт.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FF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716463" y="63500"/>
            <a:ext cx="471646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7502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868363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Алгоритм анализа БСП: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найти грамматические основы;</a:t>
            </a:r>
          </a:p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определить интонацию и определить смысловые отношения между частями БСП;</a:t>
            </a:r>
          </a:p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поставить необходимый знак препинания;</a:t>
            </a:r>
          </a:p>
          <a:p>
            <a:pPr marL="990600" lvl="1" indent="-533400" eaLnBrk="1" hangingPunct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построить схему БСП.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52975" y="63500"/>
            <a:ext cx="47879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13651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86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341" y="651992"/>
            <a:ext cx="2592388" cy="2349500"/>
          </a:xfrm>
          <a:prstGeom prst="rect">
            <a:avLst/>
          </a:prstGeom>
          <a:solidFill>
            <a:srgbClr val="00CC00"/>
          </a:solidFill>
          <a:ln w="2857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3" name="Picture 7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1341" y="3178175"/>
            <a:ext cx="2592388" cy="2352675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4" name="Picture 7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3213100"/>
            <a:ext cx="2520950" cy="2341563"/>
          </a:xfrm>
          <a:prstGeom prst="rect">
            <a:avLst/>
          </a:prstGeom>
          <a:noFill/>
          <a:ln w="28575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69708" name="Text Box 76"/>
          <p:cNvSpPr txBox="1">
            <a:spLocks noChangeArrowheads="1"/>
          </p:cNvSpPr>
          <p:nvPr/>
        </p:nvSpPr>
        <p:spPr bwMode="auto">
          <a:xfrm>
            <a:off x="1187450" y="5637213"/>
            <a:ext cx="5006975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065338" indent="-2065338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Нормы оценки: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«5» - нет ошибок,</a:t>
            </a:r>
          </a:p>
          <a:p>
            <a:pPr marL="2065338" indent="-2065338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«4» - допущена 1 ошибка,</a:t>
            </a:r>
          </a:p>
          <a:p>
            <a:pPr marL="2065338" indent="-2065338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«3» - допущены 2 ошибки,</a:t>
            </a:r>
          </a:p>
          <a:p>
            <a:pPr marL="2065338" indent="-2065338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«2» - допущены 3 ошибки</a:t>
            </a:r>
            <a:r>
              <a:rPr lang="ru-RU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6" name="Text Box 77"/>
          <p:cNvSpPr txBox="1">
            <a:spLocks noChangeArrowheads="1"/>
          </p:cNvSpPr>
          <p:nvPr/>
        </p:nvSpPr>
        <p:spPr bwMode="auto">
          <a:xfrm>
            <a:off x="107950" y="88628"/>
            <a:ext cx="8785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Ключи ответов по вариантам</a:t>
            </a:r>
          </a:p>
        </p:txBody>
      </p:sp>
      <p:pic>
        <p:nvPicPr>
          <p:cNvPr id="15367" name="Picture 7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48038" y="620713"/>
            <a:ext cx="2592387" cy="2336800"/>
          </a:xfrm>
          <a:prstGeom prst="rect">
            <a:avLst/>
          </a:prstGeom>
          <a:noFill/>
          <a:ln w="28575" algn="ctr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8" name="Picture 8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25" y="630238"/>
            <a:ext cx="2447925" cy="2306637"/>
          </a:xfrm>
          <a:prstGeom prst="rect">
            <a:avLst/>
          </a:prstGeom>
          <a:noFill/>
          <a:ln w="28575" algn="ctr">
            <a:solidFill>
              <a:srgbClr val="33CC33"/>
            </a:solidFill>
            <a:miter lim="800000"/>
            <a:headEnd/>
            <a:tailEnd/>
          </a:ln>
        </p:spPr>
      </p:pic>
      <p:pic>
        <p:nvPicPr>
          <p:cNvPr id="15369" name="Picture 8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76600" y="3213100"/>
            <a:ext cx="2663825" cy="2317750"/>
          </a:xfrm>
          <a:prstGeom prst="rect">
            <a:avLst/>
          </a:prstGeom>
          <a:noFill/>
          <a:ln w="28575" algn="ctr">
            <a:solidFill>
              <a:srgbClr val="33CC33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136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Схватка с медведем</a:t>
            </a:r>
          </a:p>
        </p:txBody>
      </p:sp>
      <p:graphicFrame>
        <p:nvGraphicFramePr>
          <p:cNvPr id="70660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98954622"/>
              </p:ext>
            </p:extLst>
          </p:nvPr>
        </p:nvGraphicFramePr>
        <p:xfrm>
          <a:off x="304801" y="1216025"/>
          <a:ext cx="4051176" cy="468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Диаграмма" r:id="rId3" imgW="4381410" imgH="5067193" progId="MSGraph.Chart.8">
                  <p:embed followColorScheme="full"/>
                </p:oleObj>
              </mc:Choice>
              <mc:Fallback>
                <p:oleObj name="Диаграмма" r:id="rId3" imgW="4381410" imgH="506719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1216025"/>
                        <a:ext cx="4051176" cy="4686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412875"/>
            <a:ext cx="4248471" cy="5242719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900" dirty="0" smtClean="0">
                <a:effectLst/>
                <a:latin typeface="Tunga" pitchFamily="2"/>
              </a:rPr>
              <a:t>        Как только я вылез из лодки, на меня набросился огромный медведь.                             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unga" pitchFamily="2"/>
              </a:rPr>
              <a:t>.........</a:t>
            </a:r>
            <a:r>
              <a:rPr lang="ru-RU" sz="1900" dirty="0" smtClean="0">
                <a:effectLst/>
                <a:latin typeface="Tunga" pitchFamily="2"/>
              </a:rPr>
              <a:t>Он хотел растерзать меня в одно мгновение, но я сильно сжал его передние лапы!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unga" pitchFamily="2"/>
              </a:rPr>
              <a:t>……..</a:t>
            </a:r>
            <a:r>
              <a:rPr lang="ru-RU" sz="1900" b="1" dirty="0" smtClean="0">
                <a:effectLst/>
                <a:latin typeface="Tunga" pitchFamily="2"/>
              </a:rPr>
              <a:t> </a:t>
            </a:r>
            <a:r>
              <a:rPr lang="ru-RU" sz="1900" dirty="0" smtClean="0">
                <a:effectLst/>
                <a:latin typeface="Tunga" pitchFamily="2"/>
              </a:rPr>
              <a:t>Медведь заревел от боли. Я знал, что  он немедленно растерзает меня, если  я отпущу его.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unga" pitchFamily="2"/>
              </a:rPr>
              <a:t>………. </a:t>
            </a:r>
            <a:r>
              <a:rPr lang="ru-RU" sz="1900" dirty="0" smtClean="0">
                <a:effectLst/>
                <a:latin typeface="Tunga" pitchFamily="2"/>
              </a:rPr>
              <a:t>Я держал его за лапы три дня и три ночи, пока он не умер от голода.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unga" pitchFamily="2"/>
              </a:rPr>
              <a:t>………</a:t>
            </a:r>
            <a:r>
              <a:rPr lang="ru-RU" sz="1900" b="1" dirty="0" smtClean="0">
                <a:effectLst/>
                <a:latin typeface="Tunga" pitchFamily="2"/>
              </a:rPr>
              <a:t> </a:t>
            </a:r>
            <a:r>
              <a:rPr lang="ru-RU" sz="1900" dirty="0" smtClean="0">
                <a:effectLst/>
                <a:latin typeface="Tunga" pitchFamily="2"/>
              </a:rPr>
              <a:t> Да, он умер от голода, так как   медведи утоляют свой голод лишь тем, что</a:t>
            </a:r>
            <a:r>
              <a:rPr lang="ru-RU" sz="1900" b="1" i="1" dirty="0" smtClean="0">
                <a:effectLst/>
                <a:latin typeface="Tunga" pitchFamily="2"/>
              </a:rPr>
              <a:t>   </a:t>
            </a:r>
            <a:r>
              <a:rPr lang="ru-RU" sz="1900" dirty="0" smtClean="0">
                <a:effectLst/>
                <a:latin typeface="Tunga" pitchFamily="2"/>
              </a:rPr>
              <a:t>они сосут свои лапы. </a:t>
            </a:r>
            <a:r>
              <a:rPr lang="ru-RU" sz="1900" b="1" dirty="0" smtClean="0">
                <a:solidFill>
                  <a:schemeClr val="bg1"/>
                </a:solidFill>
                <a:effectLst/>
                <a:latin typeface="Tunga" pitchFamily="2"/>
              </a:rPr>
              <a:t>……….</a:t>
            </a:r>
            <a:r>
              <a:rPr lang="ru-RU" sz="1900" dirty="0" smtClean="0">
                <a:solidFill>
                  <a:schemeClr val="bg1"/>
                </a:solidFill>
                <a:effectLst/>
                <a:latin typeface="Tunga" pitchFamily="2"/>
              </a:rPr>
              <a:t> </a:t>
            </a:r>
            <a:r>
              <a:rPr lang="ru-RU" sz="1900" dirty="0" smtClean="0">
                <a:effectLst/>
                <a:latin typeface="Tunga" pitchFamily="2"/>
              </a:rPr>
              <a:t>А этот медведь никак этого не мог,  поэтому</a:t>
            </a:r>
            <a:r>
              <a:rPr lang="ru-RU" sz="1900" b="1" i="1" dirty="0" smtClean="0">
                <a:effectLst/>
                <a:latin typeface="Tunga" pitchFamily="2"/>
              </a:rPr>
              <a:t>   </a:t>
            </a:r>
            <a:r>
              <a:rPr lang="ru-RU" sz="1900" dirty="0" smtClean="0">
                <a:effectLst/>
                <a:latin typeface="Tunga" pitchFamily="2"/>
              </a:rPr>
              <a:t>он погиб голодной смертью. </a:t>
            </a:r>
            <a:endParaRPr lang="ru-RU" sz="1900" b="1" dirty="0" smtClean="0">
              <a:effectLst/>
              <a:latin typeface="Tunga" pitchFamily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itchFamily="2" charset="2"/>
              <a:buNone/>
            </a:pPr>
            <a:r>
              <a:rPr lang="ru-RU" sz="1900" dirty="0" smtClean="0">
                <a:effectLst/>
                <a:latin typeface="Tunga" pitchFamily="2"/>
              </a:rPr>
              <a:t>         С тех пор ни один медведь не решается напасть на меня.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4681538" y="0"/>
            <a:ext cx="5003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6227763" y="2603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4887913" y="1470025"/>
            <a:ext cx="1439862" cy="2873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 dirty="0">
                <a:solidFill>
                  <a:srgbClr val="FF3300"/>
                </a:solidFill>
                <a:latin typeface="Tunga" pitchFamily="2"/>
              </a:rPr>
              <a:t>Как только</a:t>
            </a: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4427538" y="6453188"/>
            <a:ext cx="792162" cy="4048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dirty="0">
              <a:latin typeface="Tunga" pitchFamily="2"/>
            </a:endParaRPr>
          </a:p>
        </p:txBody>
      </p:sp>
      <p:sp>
        <p:nvSpPr>
          <p:cNvPr id="70667" name="Text Box 11"/>
          <p:cNvSpPr txBox="1">
            <a:spLocks noChangeArrowheads="1"/>
          </p:cNvSpPr>
          <p:nvPr/>
        </p:nvSpPr>
        <p:spPr bwMode="auto">
          <a:xfrm>
            <a:off x="4643438" y="1939925"/>
            <a:ext cx="7127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6400800" y="2349500"/>
            <a:ext cx="431800" cy="2174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но</a:t>
            </a: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6673850" y="250666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ССП</a:t>
            </a:r>
          </a:p>
        </p:txBody>
      </p:sp>
      <p:sp>
        <p:nvSpPr>
          <p:cNvPr id="70670" name="Text Box 14"/>
          <p:cNvSpPr txBox="1">
            <a:spLocks noChangeArrowheads="1"/>
          </p:cNvSpPr>
          <p:nvPr/>
        </p:nvSpPr>
        <p:spPr bwMode="auto">
          <a:xfrm>
            <a:off x="5969000" y="3371850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1" name="Text Box 15"/>
          <p:cNvSpPr txBox="1">
            <a:spLocks noChangeArrowheads="1"/>
          </p:cNvSpPr>
          <p:nvPr/>
        </p:nvSpPr>
        <p:spPr bwMode="auto">
          <a:xfrm>
            <a:off x="6343650" y="394811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2" name="Text Box 16"/>
          <p:cNvSpPr txBox="1">
            <a:spLocks noChangeArrowheads="1"/>
          </p:cNvSpPr>
          <p:nvPr/>
        </p:nvSpPr>
        <p:spPr bwMode="auto">
          <a:xfrm>
            <a:off x="5838825" y="481171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3" name="Text Box 17"/>
          <p:cNvSpPr txBox="1">
            <a:spLocks noChangeArrowheads="1"/>
          </p:cNvSpPr>
          <p:nvPr/>
        </p:nvSpPr>
        <p:spPr bwMode="auto">
          <a:xfrm>
            <a:off x="7366000" y="5402263"/>
            <a:ext cx="7127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 b="1">
                <a:solidFill>
                  <a:srgbClr val="FF3300"/>
                </a:solidFill>
              </a:rPr>
              <a:t>СПП</a:t>
            </a:r>
          </a:p>
        </p:txBody>
      </p:sp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7265988" y="2938463"/>
            <a:ext cx="488950" cy="2174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что</a:t>
            </a:r>
          </a:p>
        </p:txBody>
      </p:sp>
      <p:sp>
        <p:nvSpPr>
          <p:cNvPr id="16401" name="Text Box 20"/>
          <p:cNvSpPr txBox="1">
            <a:spLocks noChangeArrowheads="1"/>
          </p:cNvSpPr>
          <p:nvPr/>
        </p:nvSpPr>
        <p:spPr bwMode="auto">
          <a:xfrm>
            <a:off x="1908175" y="6491288"/>
            <a:ext cx="1008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0677" name="Rectangle 21"/>
          <p:cNvSpPr>
            <a:spLocks noChangeArrowheads="1"/>
          </p:cNvSpPr>
          <p:nvPr/>
        </p:nvSpPr>
        <p:spPr bwMode="auto">
          <a:xfrm>
            <a:off x="7769225" y="3227388"/>
            <a:ext cx="503238" cy="230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если</a:t>
            </a:r>
          </a:p>
        </p:txBody>
      </p:sp>
      <p:sp>
        <p:nvSpPr>
          <p:cNvPr id="70678" name="Rectangle 22"/>
          <p:cNvSpPr>
            <a:spLocks noChangeArrowheads="1"/>
          </p:cNvSpPr>
          <p:nvPr/>
        </p:nvSpPr>
        <p:spPr bwMode="auto">
          <a:xfrm>
            <a:off x="7423150" y="3803650"/>
            <a:ext cx="503238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пока</a:t>
            </a:r>
          </a:p>
        </p:txBody>
      </p:sp>
      <p:sp>
        <p:nvSpPr>
          <p:cNvPr id="70679" name="Rectangle 23"/>
          <p:cNvSpPr>
            <a:spLocks noChangeArrowheads="1"/>
          </p:cNvSpPr>
          <p:nvPr/>
        </p:nvSpPr>
        <p:spPr bwMode="auto">
          <a:xfrm>
            <a:off x="5464175" y="4408488"/>
            <a:ext cx="965200" cy="187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так как</a:t>
            </a:r>
          </a:p>
        </p:txBody>
      </p:sp>
      <p:sp>
        <p:nvSpPr>
          <p:cNvPr id="70680" name="Rectangle 24"/>
          <p:cNvSpPr>
            <a:spLocks noChangeArrowheads="1"/>
          </p:cNvSpPr>
          <p:nvPr/>
        </p:nvSpPr>
        <p:spPr bwMode="auto">
          <a:xfrm>
            <a:off x="7019925" y="4667250"/>
            <a:ext cx="503238" cy="230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что</a:t>
            </a:r>
          </a:p>
        </p:txBody>
      </p:sp>
      <p:sp>
        <p:nvSpPr>
          <p:cNvPr id="70681" name="Rectangle 25"/>
          <p:cNvSpPr>
            <a:spLocks noChangeArrowheads="1"/>
          </p:cNvSpPr>
          <p:nvPr/>
        </p:nvSpPr>
        <p:spPr bwMode="auto">
          <a:xfrm>
            <a:off x="6877050" y="5243513"/>
            <a:ext cx="1008063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900" b="1" i="1">
                <a:solidFill>
                  <a:srgbClr val="FF3300"/>
                </a:solidFill>
                <a:latin typeface="Tunga" pitchFamily="2"/>
              </a:rPr>
              <a:t>поэтому</a:t>
            </a:r>
          </a:p>
        </p:txBody>
      </p:sp>
    </p:spTree>
    <p:extLst>
      <p:ext uri="{BB962C8B-B14F-4D97-AF65-F5344CB8AC3E}">
        <p14:creationId xmlns:p14="http://schemas.microsoft.com/office/powerpoint/2010/main" val="296984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0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0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660" grpId="0"/>
      <p:bldP spid="70664" grpId="0" animBg="1"/>
      <p:bldP spid="70667" grpId="0"/>
      <p:bldP spid="70668" grpId="0" animBg="1"/>
      <p:bldP spid="70669" grpId="0"/>
      <p:bldP spid="70670" grpId="0"/>
      <p:bldP spid="70671" grpId="0"/>
      <p:bldP spid="70672" grpId="0"/>
      <p:bldP spid="70673" grpId="0"/>
      <p:bldP spid="70674" grpId="0" animBg="1"/>
      <p:bldP spid="70677" grpId="0" animBg="1"/>
      <p:bldP spid="70678" grpId="0" animBg="1"/>
      <p:bldP spid="70679" grpId="0" animBg="1"/>
      <p:bldP spid="70680" grpId="0" animBg="1"/>
      <p:bldP spid="7068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7025"/>
            <a:ext cx="8229600" cy="941388"/>
          </a:xfrm>
        </p:spPr>
        <p:txBody>
          <a:bodyPr/>
          <a:lstStyle/>
          <a:p>
            <a:pPr eaLnBrk="1" hangingPunct="1"/>
            <a:r>
              <a:rPr lang="ru-RU" sz="4200" b="1" smtClean="0">
                <a:solidFill>
                  <a:schemeClr val="tx1"/>
                </a:solidFill>
                <a:effectLst/>
                <a:latin typeface="Bodoni MT" pitchFamily="18" charset="0"/>
              </a:rPr>
              <a:t>Литературная справка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372225" y="115888"/>
            <a:ext cx="2771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932363" y="0"/>
            <a:ext cx="421163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100">
              <a:latin typeface="Adventure" pitchFamily="2" charset="0"/>
            </a:endParaRPr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2197100" y="1304925"/>
            <a:ext cx="5327650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900">
                <a:latin typeface="Tunga" pitchFamily="2"/>
              </a:rPr>
              <a:t>         Интересно, что в основу фантастических «Приключений барона Мюнхгаузена» положены рассказы действительно живущего в 18</a:t>
            </a:r>
            <a:r>
              <a:rPr lang="en-US" sz="1900">
                <a:latin typeface="Tunga" pitchFamily="2"/>
              </a:rPr>
              <a:t> </a:t>
            </a:r>
            <a:r>
              <a:rPr lang="ru-RU" sz="1900">
                <a:latin typeface="Tunga" pitchFamily="2"/>
              </a:rPr>
              <a:t>веке в Германии барона Мюнхгаузена.</a:t>
            </a:r>
          </a:p>
          <a:p>
            <a:r>
              <a:rPr lang="ru-RU" sz="1900">
                <a:latin typeface="Tunga" pitchFamily="2"/>
              </a:rPr>
              <a:t>         Он был военным, некоторое время служил в Росси, воевал с турками. Вернувшись в свое поместье в Германии, Мюнхгаузен вскоре стал известен как остроумный рассказчик, выдумывавший самые невероятные приключения.</a:t>
            </a:r>
          </a:p>
          <a:p>
            <a:r>
              <a:rPr lang="ru-RU" sz="1900">
                <a:latin typeface="Tunga" pitchFamily="2"/>
              </a:rPr>
              <a:t>         Осталось тайной, сам ли барон записал свои рассказы или это сделал кто-то другой, но в 1785 году немецкий писатель Рудольф Эрих Распе обработал эти рассказы и издал их. Впоследствии к ним были присоединены фантастические рассказы других писателей о приключениях Мюнхгаузена. Но автором книги принято считать Рудольфа Эриха Распе.</a:t>
            </a:r>
          </a:p>
        </p:txBody>
      </p:sp>
      <p:pic>
        <p:nvPicPr>
          <p:cNvPr id="72715" name="Picture 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0"/>
            <a:ext cx="5688012" cy="6884988"/>
          </a:xfrm>
          <a:noFill/>
        </p:spPr>
      </p:pic>
      <p:sp>
        <p:nvSpPr>
          <p:cNvPr id="17415" name="Text Box 12"/>
          <p:cNvSpPr txBox="1">
            <a:spLocks noChangeArrowheads="1"/>
          </p:cNvSpPr>
          <p:nvPr/>
        </p:nvSpPr>
        <p:spPr bwMode="auto">
          <a:xfrm>
            <a:off x="4716463" y="44450"/>
            <a:ext cx="446405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36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50938"/>
          </a:xfrm>
        </p:spPr>
        <p:txBody>
          <a:bodyPr/>
          <a:lstStyle/>
          <a:p>
            <a:pPr eaLnBrk="1" hangingPunct="1"/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Схватка с медведем</a:t>
            </a:r>
            <a:b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(новая версия)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373688"/>
            <a:ext cx="8353425" cy="10795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этот медведь никак этого не мог – он погиб голодной смертью. </a:t>
            </a:r>
            <a:r>
              <a:rPr lang="ru-RU" sz="28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Следствие</a:t>
            </a:r>
            <a:r>
              <a:rPr lang="ru-RU" sz="2800" b="1" dirty="0" smtClean="0">
                <a:solidFill>
                  <a:srgbClr val="FF3300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435600" y="0"/>
            <a:ext cx="370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714875" y="-23813"/>
            <a:ext cx="4897438" cy="412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323850" y="1557338"/>
            <a:ext cx="828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вылез из лодки – на меня набросился огромный медведь.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Быстрая смена событий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50825" y="2492375"/>
            <a:ext cx="914558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хотел растерзать меня в одно мгновение – я сильно сжал его передние лапы.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Противопоставление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331788" y="3429000"/>
            <a:ext cx="8451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знал: он немедленно растерзает меня,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дополнение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я отпущу его. 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250825" y="4365625"/>
            <a:ext cx="8208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Да, он умер от голода: медведи утоляют свой голод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лишь тем, что они сосут свои лапы. 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Причина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8788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  <p:bldP spid="73734" grpId="0"/>
      <p:bldP spid="73735" grpId="0"/>
      <p:bldP spid="73738" grpId="0"/>
      <p:bldP spid="737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428625"/>
            <a:ext cx="7793037" cy="814388"/>
          </a:xfrm>
        </p:spPr>
        <p:txBody>
          <a:bodyPr/>
          <a:lstStyle/>
          <a:p>
            <a:pPr eaLnBrk="1" hangingPunct="1"/>
            <a:r>
              <a:rPr lang="ru-RU" sz="4200" b="1" dirty="0" smtClean="0">
                <a:solidFill>
                  <a:schemeClr val="accent2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Цели работы: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435975" cy="48990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Повторить, систематизировать и показать: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виды сложных предложений в русском языке;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 смысловых отношений между частями БСП;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навыки постановки знаков препинания в БСП;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умение строить схемы БСП;</a:t>
            </a:r>
          </a:p>
          <a:p>
            <a:pPr>
              <a:buClr>
                <a:srgbClr val="FF33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умение заменять сложные союзные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пд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синтаксическими синонимами.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716463" y="44450"/>
            <a:ext cx="52562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075233895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692150"/>
            <a:ext cx="82296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3800" dirty="0" smtClean="0">
                <a:effectLst/>
                <a:latin typeface="Bodoni MT" pitchFamily="18" charset="0"/>
              </a:rPr>
              <a:t>  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ССП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doni MT" pitchFamily="18" charset="0"/>
              </a:rPr>
              <a:t>  – ________________________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предложение. Состоит из _______________________________ простых предложений, связанных ________________ связью, при помощи _______________________, которые находятся ______________ ______________________.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3635375" y="688975"/>
            <a:ext cx="45370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сложное союзное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042988" y="1700213"/>
            <a:ext cx="74898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нескольких независящих друг от друга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260475" y="2781300"/>
            <a:ext cx="374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сочинительной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203575" y="3284538"/>
            <a:ext cx="48244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сочинительных союзов</a:t>
            </a:r>
            <a:r>
              <a:rPr lang="ru-RU" i="1"/>
              <a:t> 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898525" y="4362450"/>
            <a:ext cx="6697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простыми предложениями</a:t>
            </a:r>
            <a:r>
              <a:rPr lang="ru-RU" i="1"/>
              <a:t> 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500188" y="5300663"/>
            <a:ext cx="600075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     ], или [     ]. ССП</a:t>
            </a:r>
          </a:p>
        </p:txBody>
      </p:sp>
      <p:sp>
        <p:nvSpPr>
          <p:cNvPr id="6153" name="Text Box 10"/>
          <p:cNvSpPr txBox="1">
            <a:spLocks noChangeArrowheads="1"/>
          </p:cNvSpPr>
          <p:nvPr/>
        </p:nvSpPr>
        <p:spPr bwMode="auto">
          <a:xfrm>
            <a:off x="3419475" y="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4716463" y="0"/>
            <a:ext cx="6121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5795963" y="3789363"/>
            <a:ext cx="16557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между</a:t>
            </a:r>
          </a:p>
        </p:txBody>
      </p:sp>
    </p:spTree>
    <p:extLst>
      <p:ext uri="{BB962C8B-B14F-4D97-AF65-F5344CB8AC3E}">
        <p14:creationId xmlns:p14="http://schemas.microsoft.com/office/powerpoint/2010/main" val="11281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6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8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6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45386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3800" b="1" dirty="0" smtClean="0">
                <a:effectLst/>
                <a:latin typeface="Bodoni MT" pitchFamily="18" charset="0"/>
              </a:rPr>
              <a:t>  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СПП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doni MT" pitchFamily="18" charset="0"/>
              </a:rPr>
              <a:t> –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________________________ предложение. Состоит из _______________________________ простых предложений, связанных ________________ связью, при помощи ________________________ ______________, которые находятся ____________________________.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267744" y="5300663"/>
            <a:ext cx="5572125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     ], (чтобы). СПП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714875" y="63500"/>
            <a:ext cx="5113338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35375" y="688975"/>
            <a:ext cx="3816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сложное союзное</a:t>
            </a:r>
            <a:r>
              <a:rPr lang="ru-RU"/>
              <a:t>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258888" y="1700213"/>
            <a:ext cx="72009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3300"/>
                </a:solidFill>
                <a:latin typeface="Bodoni MT" pitchFamily="18" charset="0"/>
              </a:rPr>
              <a:t>главного и придаточных зависимых</a:t>
            </a:r>
            <a:r>
              <a:rPr lang="ru-RU" dirty="0"/>
              <a:t>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1187450" y="2781300"/>
            <a:ext cx="3384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подчинительной</a:t>
            </a:r>
            <a:r>
              <a:rPr lang="ru-RU" sz="3200" b="1" i="1">
                <a:latin typeface="Bodoni MT" pitchFamily="18" charset="0"/>
              </a:rPr>
              <a:t> 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1116013" y="3789363"/>
            <a:ext cx="56880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союзных слов</a:t>
            </a:r>
            <a:r>
              <a:rPr lang="ru-RU"/>
              <a:t> </a:t>
            </a: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132138" y="3284538"/>
            <a:ext cx="50403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подчинительных союзов и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898525" y="4292600"/>
            <a:ext cx="67691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внутри придаточных предложений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392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7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362950" cy="4495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  <a:defRPr/>
            </a:pPr>
            <a:r>
              <a:rPr lang="ru-RU" sz="3800" b="1" dirty="0" smtClean="0">
                <a:effectLst/>
                <a:latin typeface="Bodoni MT" pitchFamily="18" charset="0"/>
              </a:rPr>
              <a:t>   </a:t>
            </a:r>
            <a:r>
              <a:rPr lang="ru-RU" sz="3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БСП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Bodoni MT" pitchFamily="18" charset="0"/>
              </a:rPr>
              <a:t>  – </a:t>
            </a:r>
            <a:r>
              <a:rPr lang="ru-RU" sz="3800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________________________ предложение. Состоит из _______________________________ простых предложений, связанных ___________________ и разделенных _______________________________ __________________________.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defRPr/>
            </a:pPr>
            <a:endParaRPr lang="ru-RU" sz="2800" dirty="0" smtClean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785938" y="5278438"/>
            <a:ext cx="65008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8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     ] : [     ], [     ]. БСП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4716463" y="44450"/>
            <a:ext cx="50403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563938" y="692150"/>
            <a:ext cx="39608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сложное бессоюзное</a:t>
            </a:r>
            <a:r>
              <a:rPr lang="ru-RU"/>
              <a:t> 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973138" y="1841500"/>
            <a:ext cx="7343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 dirty="0">
                <a:solidFill>
                  <a:srgbClr val="FF3300"/>
                </a:solidFill>
                <a:latin typeface="Bodoni MT" pitchFamily="18" charset="0"/>
              </a:rPr>
              <a:t>нескольких независящих друг от друга</a:t>
            </a:r>
            <a:r>
              <a:rPr lang="ru-RU" dirty="0"/>
              <a:t> 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755650" y="6165850"/>
            <a:ext cx="424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828675" y="3065463"/>
            <a:ext cx="4895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по смыслу и интонацией</a:t>
            </a:r>
            <a:r>
              <a:rPr lang="ru-RU"/>
              <a:t>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900113" y="4217988"/>
            <a:ext cx="763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с </a:t>
            </a:r>
            <a:r>
              <a:rPr lang="ru-RU">
                <a:solidFill>
                  <a:srgbClr val="FF3300"/>
                </a:solidFill>
              </a:rPr>
              <a:t> </a:t>
            </a: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запятой, двоеточием или тире</a:t>
            </a:r>
            <a:r>
              <a:rPr lang="ru-RU"/>
              <a:t> 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900113" y="3641725"/>
            <a:ext cx="76327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i="1">
                <a:solidFill>
                  <a:srgbClr val="FF3300"/>
                </a:solidFill>
                <a:latin typeface="Bodoni MT" pitchFamily="18" charset="0"/>
              </a:rPr>
              <a:t>знаками препинания: запятой, точкой</a:t>
            </a:r>
          </a:p>
        </p:txBody>
      </p:sp>
    </p:spTree>
    <p:extLst>
      <p:ext uri="{BB962C8B-B14F-4D97-AF65-F5344CB8AC3E}">
        <p14:creationId xmlns:p14="http://schemas.microsoft.com/office/powerpoint/2010/main" val="6430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8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8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Кто быстрее?</a:t>
            </a:r>
          </a:p>
        </p:txBody>
      </p:sp>
      <p:sp>
        <p:nvSpPr>
          <p:cNvPr id="9219" name="TextBox 5"/>
          <p:cNvSpPr txBox="1">
            <a:spLocks noChangeArrowheads="1"/>
          </p:cNvSpPr>
          <p:nvPr/>
        </p:nvSpPr>
        <p:spPr bwMode="auto">
          <a:xfrm>
            <a:off x="4932363" y="0"/>
            <a:ext cx="42116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сложного предложения</a:t>
            </a:r>
          </a:p>
          <a:p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1481138"/>
            <a:ext cx="3743325" cy="46148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i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Первая команда: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900" b="1" dirty="0" smtClean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 [  ], (чтобы)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[  ] : [причина].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3. [туда], (откуда).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4. [  ] – [быстрая смена событий].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5. [  ], [  ], [  ].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6. (Если), [  ].</a:t>
            </a:r>
          </a:p>
          <a:p>
            <a:pPr eaLnBrk="1" hangingPunct="1">
              <a:lnSpc>
                <a:spcPct val="90000"/>
              </a:lnSpc>
            </a:pPr>
            <a:endParaRPr lang="ru-RU" sz="2900" b="1" dirty="0" smtClean="0">
              <a:effectLst/>
              <a:latin typeface="Tunga" pitchFamily="2"/>
            </a:endParaRPr>
          </a:p>
          <a:p>
            <a:pPr eaLnBrk="1" hangingPunct="1">
              <a:lnSpc>
                <a:spcPct val="90000"/>
              </a:lnSpc>
            </a:pPr>
            <a:endParaRPr lang="ru-RU" sz="2900" b="1" dirty="0" smtClean="0">
              <a:effectLst/>
              <a:latin typeface="Tunga" pitchFamily="2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32363" y="1481138"/>
            <a:ext cx="4103489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команда: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ru-RU" sz="2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[  ], однако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[  ] : [     ],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(Когда),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Либо [  ], либо [  ].                    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[время] -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ru-RU" sz="2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[условие] - [  ].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ru-RU" sz="29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ru-RU" sz="2900" b="1" dirty="0">
              <a:latin typeface="Tung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35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85750"/>
            <a:ext cx="7786688" cy="1276350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Взаимосвязь интонации и смысловых отношений между частями БСП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525463" y="1528763"/>
          <a:ext cx="8208962" cy="4357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Rectangle 19"/>
          <p:cNvSpPr>
            <a:spLocks noChangeArrowheads="1"/>
          </p:cNvSpPr>
          <p:nvPr/>
        </p:nvSpPr>
        <p:spPr bwMode="auto">
          <a:xfrm>
            <a:off x="4716463" y="63500"/>
            <a:ext cx="41322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3" y="5857875"/>
            <a:ext cx="250031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запятая </a:t>
            </a:r>
          </a:p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точка с запятой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3313" y="6143625"/>
            <a:ext cx="20716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двоеточие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6500813" y="6143625"/>
            <a:ext cx="22145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atin typeface="Times New Roman" pitchFamily="18" charset="0"/>
                <a:ea typeface="+mj-ea"/>
                <a:cs typeface="Times New Roman" pitchFamily="18" charset="0"/>
              </a:rPr>
              <a:t>тире</a:t>
            </a:r>
          </a:p>
        </p:txBody>
      </p:sp>
    </p:spTree>
    <p:extLst>
      <p:ext uri="{BB962C8B-B14F-4D97-AF65-F5344CB8AC3E}">
        <p14:creationId xmlns:p14="http://schemas.microsoft.com/office/powerpoint/2010/main" val="38007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Запятая между частями БСП: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-1044575" y="1268413"/>
            <a:ext cx="100076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dirty="0">
                <a:latin typeface="Tunga" pitchFamily="2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БСП обозначают одновременность или последовательность событий;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тесно связаны между собой по смыслу;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обычно кратки;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1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произносятся тоном перечисления;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 частями БСП мысленно можно поставить союз И.</a:t>
            </a: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0" y="5661025"/>
            <a:ext cx="91440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ru-RU" sz="28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Нужда скачет, нужда пляшет, нужда песенки поет .</a:t>
            </a:r>
          </a:p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]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]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,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</a:t>
            </a:r>
            <a:r>
              <a:rPr lang="en-US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 ]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. БСП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716463" y="63500"/>
            <a:ext cx="52562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4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 eaLnBrk="1" hangingPunct="1"/>
            <a:r>
              <a:rPr lang="ru-RU" sz="4200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Точка с запятой между частями БСП: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-1189038" y="1628775"/>
            <a:ext cx="9001126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dirty="0">
                <a:latin typeface="Tunga" pitchFamily="2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 БСП менее связаны по смыслу;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более распространены;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содержат собственные знаки;</a:t>
            </a: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endParaRPr lang="ru-RU" sz="2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4">
              <a:buClr>
                <a:srgbClr val="FF3300"/>
              </a:buClr>
              <a:buFont typeface="Wingdings" pitchFamily="2" charset="2"/>
              <a:buChar char="v"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 концу предложения голос понижается, возникает пауза.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0" y="4868863"/>
            <a:ext cx="91440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 да поехал; ах, хорошо!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>
              <a:buFont typeface="Wingdings" pitchFamily="2" charset="2"/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      да     ]; [межд.,]! БСП</a:t>
            </a:r>
          </a:p>
          <a:p>
            <a:pPr algn="ctr">
              <a:buFont typeface="Wingdings" pitchFamily="2" charset="2"/>
              <a:buNone/>
            </a:pPr>
            <a:r>
              <a:rPr lang="ru-RU" sz="2600" b="1" i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Крой да песни пой; шить станешь – наплачешься</a:t>
            </a:r>
            <a:r>
              <a:rPr lang="ru-RU" sz="2600" b="1" i="1" dirty="0">
                <a:latin typeface="Bodoni MT" pitchFamily="18" charset="0"/>
              </a:rPr>
              <a:t>.</a:t>
            </a:r>
            <a:r>
              <a:rPr lang="ru-RU" sz="2600" b="1" dirty="0">
                <a:latin typeface="Bodoni MT" pitchFamily="18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charset="0"/>
                <a:cs typeface="Arial" charset="0"/>
              </a:rPr>
              <a:t>[       да       ], [  ]. БСП</a:t>
            </a:r>
          </a:p>
        </p:txBody>
      </p:sp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0" name="Object 7"/>
          <p:cNvGraphicFramePr>
            <a:graphicFrameLocks noChangeAspect="1"/>
          </p:cNvGraphicFramePr>
          <p:nvPr/>
        </p:nvGraphicFramePr>
        <p:xfrm>
          <a:off x="0" y="0"/>
          <a:ext cx="14287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Точечный рисунок" r:id="rId3" imgW="323981" imgH="276117" progId="Paint.Picture">
                  <p:embed/>
                </p:oleObj>
              </mc:Choice>
              <mc:Fallback>
                <p:oleObj name="Точечный рисунок" r:id="rId3" imgW="323981" imgH="2761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1272" name="Object 9"/>
          <p:cNvGraphicFramePr>
            <a:graphicFrameLocks noChangeAspect="1"/>
          </p:cNvGraphicFramePr>
          <p:nvPr/>
        </p:nvGraphicFramePr>
        <p:xfrm>
          <a:off x="0" y="0"/>
          <a:ext cx="142875" cy="11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Точечный рисунок" r:id="rId5" imgW="323981" imgH="276117" progId="Paint.Picture">
                  <p:embed/>
                </p:oleObj>
              </mc:Choice>
              <mc:Fallback>
                <p:oleObj name="Точечный рисунок" r:id="rId5" imgW="323981" imgH="27611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11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74" name="Text Box 13"/>
          <p:cNvSpPr txBox="1">
            <a:spLocks noChangeArrowheads="1"/>
          </p:cNvSpPr>
          <p:nvPr/>
        </p:nvSpPr>
        <p:spPr bwMode="auto">
          <a:xfrm>
            <a:off x="4716463" y="63500"/>
            <a:ext cx="5040312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100">
                <a:latin typeface="Times New Roman" pitchFamily="18" charset="0"/>
                <a:cs typeface="Times New Roman" pitchFamily="18" charset="0"/>
              </a:rPr>
              <a:t>Синтаксис сложного предложения</a:t>
            </a:r>
          </a:p>
        </p:txBody>
      </p:sp>
      <p:sp>
        <p:nvSpPr>
          <p:cNvPr id="11275" name="Rectangle 15"/>
          <p:cNvSpPr>
            <a:spLocks noChangeArrowheads="1"/>
          </p:cNvSpPr>
          <p:nvPr/>
        </p:nvSpPr>
        <p:spPr bwMode="auto">
          <a:xfrm>
            <a:off x="0" y="3228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1276" name="Picture 3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540067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3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78238" y="5419725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3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13088" y="61658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3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25900" y="6165850"/>
            <a:ext cx="3714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9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6923C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1164</TotalTime>
  <Words>1168</Words>
  <Application>Microsoft Office PowerPoint</Application>
  <PresentationFormat>Экран (4:3)</PresentationFormat>
  <Paragraphs>188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Точечный рисунок</vt:lpstr>
      <vt:lpstr>Диаграмма</vt:lpstr>
      <vt:lpstr>Бессоюзные  сложные  предложения (урок обобщения, систематизации и проверки знаний) </vt:lpstr>
      <vt:lpstr>Цели работы:</vt:lpstr>
      <vt:lpstr>Презентация PowerPoint</vt:lpstr>
      <vt:lpstr>Презентация PowerPoint</vt:lpstr>
      <vt:lpstr>Презентация PowerPoint</vt:lpstr>
      <vt:lpstr>Кто быстрее?</vt:lpstr>
      <vt:lpstr>Взаимосвязь интонации и смысловых отношений между частями БСП</vt:lpstr>
      <vt:lpstr>Запятая между частями БСП:</vt:lpstr>
      <vt:lpstr>Точка с запятой между частями БСП:</vt:lpstr>
      <vt:lpstr>Двоеточие между частями БСП:</vt:lpstr>
      <vt:lpstr>Тире между частями БСП:</vt:lpstr>
      <vt:lpstr>Алгоритм анализа БСП:</vt:lpstr>
      <vt:lpstr>Презентация PowerPoint</vt:lpstr>
      <vt:lpstr>Схватка с медведем</vt:lpstr>
      <vt:lpstr>Литературная справка</vt:lpstr>
      <vt:lpstr>Схватка с медведем (новая версия)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43</cp:revision>
  <dcterms:created xsi:type="dcterms:W3CDTF">2014-06-24T15:51:35Z</dcterms:created>
  <dcterms:modified xsi:type="dcterms:W3CDTF">2016-02-04T05:39:26Z</dcterms:modified>
</cp:coreProperties>
</file>