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64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1%82%D0%B8%D0%BB%D0%B8%D1%81%D1%82%D0%B8%D1%87%D0%B5%D1%81%D0%BA%D0%B0%D1%8F_%D1%84%D0%B8%D0%B3%D1%83%D1%80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3%D0%B8%D0%BF%D0%B5%D1%80%D0%B1%D0%BE%D0%BB%D0%B0_(%D1%80%D0%B8%D1%82%D0%BE%D1%80%D0%B8%D0%BA%D0%B0)" TargetMode="External"/><Relationship Id="rId4" Type="http://schemas.openxmlformats.org/officeDocument/2006/relationships/hyperlink" Target="http://ru.wikipedia.org/wiki/%D0%9E%D0%B1%D0%BE%D1%80%D0%BE%D1%82_%D1%80%D0%B5%D1%87%D0%B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8134672" cy="2187674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Фразеология. Фразеологические единицы и их употребление. Фразеологические словари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70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579296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Литературные  фразеологизмы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29290"/>
              </p:ext>
            </p:extLst>
          </p:nvPr>
        </p:nvGraphicFramePr>
        <p:xfrm>
          <a:off x="360040" y="548681"/>
          <a:ext cx="8676456" cy="6063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sng" dirty="0">
                          <a:latin typeface="Times New Roman" pitchFamily="18" charset="0"/>
                          <a:cs typeface="Times New Roman" pitchFamily="18" charset="0"/>
                        </a:rPr>
                        <a:t>Фразеологизм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Значение фразеологизма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Литературный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источник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0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белка в колесе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дело пахнет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керосином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мёртвые души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великий комбинатор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лишние люди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двадцать  два несчастья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 руля и без ветрил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галопом по Европам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беспрестанных хлопотах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угрожающая ситуация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люди, фиктивно числящиеся где-либо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ловкий  пройдоха,  добивающийся успеха путём  мошенничества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бесполезные для общества люди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постоянно попадающий в неприятные ситуации человек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 ясной цели в жизни, без определённых планов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вникая в суть, поверхностно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И.А.Крылов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«Белка»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фельетон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М.Е.Кольцова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«Всё в порядке»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Н.В.Гоголь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«Мёртвые души»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И.Ильф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Е.Петров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«Золотой телёнок» (Остап Бендер)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И.С.Тургенев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«Дневник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лишнего человека»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А.П.Чехов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«Вишнёвый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сад» (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Епиходов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М.Ю.Лермонтов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«Демон»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статья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А.А.Жарова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«Галопом по Европам»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37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579296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Библейские  фразеологизмы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779570"/>
              </p:ext>
            </p:extLst>
          </p:nvPr>
        </p:nvGraphicFramePr>
        <p:xfrm>
          <a:off x="323528" y="476672"/>
          <a:ext cx="864096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sng" dirty="0"/>
                        <a:t>Фразеологизм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фразеологизма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89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поставить во главу угла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глас вопиющего в пустыне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земля обетованная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имя им легион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камень преткновения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петь Лазаря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заблудшая овца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строить на песке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иудин поцелуй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притча во языцех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соль земли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вавилонское столпотворение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Фома неверующий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не хлебом единым жив человек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признать что-либо особенно важным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призыв, остающийся без ответа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предмет страстных желаний, надежд;</a:t>
                      </a:r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желанный, благодатный край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неисчислимое множество кого-либо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серьёзное препятствие, затруднение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притворяться несчастным, стараясь вызвать жалость у окружающих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человек, сбившийся с правильного жизненного пути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основываться на чём-либо ненадёжном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лицемерная, предательская лесть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предмет постоянных разговоров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самое главное, важное, ценное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сумятица, неразбериха в чём-либо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человек, испытывающий постоянные сомнения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 важности духовной стороны жизни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424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Monotype Corsiva" pitchFamily="66" charset="0"/>
              </a:rPr>
              <a:t>Примеры фразеологических оборотов</a:t>
            </a:r>
            <a:endParaRPr lang="ru-RU" dirty="0"/>
          </a:p>
        </p:txBody>
      </p:sp>
      <p:pic>
        <p:nvPicPr>
          <p:cNvPr id="5" name="Picture 9" descr="колесо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5952" y="1600200"/>
            <a:ext cx="6252096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 txBox="1">
            <a:spLocks noChangeArrowheads="1"/>
          </p:cNvSpPr>
          <p:nvPr/>
        </p:nvSpPr>
        <p:spPr>
          <a:xfrm>
            <a:off x="2123479" y="5518273"/>
            <a:ext cx="6841009" cy="10790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lnSpc>
                <a:spcPct val="90000"/>
              </a:lnSpc>
              <a:buFontTx/>
              <a:buNone/>
            </a:pP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dwardian Script ITC" pitchFamily="66" charset="0"/>
              </a:rPr>
              <a:t>Вставлять палки в колеса.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Намеренно мешать кому-либо в каком-либо деле, в осуществлении чего-либо.</a:t>
            </a:r>
          </a:p>
        </p:txBody>
      </p:sp>
    </p:spTree>
    <p:extLst>
      <p:ext uri="{BB962C8B-B14F-4D97-AF65-F5344CB8AC3E}">
        <p14:creationId xmlns:p14="http://schemas.microsoft.com/office/powerpoint/2010/main" val="235609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Кот наплакал.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Копия котята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95662" y="1412776"/>
            <a:ext cx="2333625" cy="3267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1475656" y="5517232"/>
            <a:ext cx="7515225" cy="72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Очень мало (об очень малом количестве чего-либо).</a:t>
            </a:r>
          </a:p>
        </p:txBody>
      </p:sp>
    </p:spTree>
    <p:extLst>
      <p:ext uri="{BB962C8B-B14F-4D97-AF65-F5344CB8AC3E}">
        <p14:creationId xmlns:p14="http://schemas.microsoft.com/office/powerpoint/2010/main" val="143297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4" y="-16566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Сфера употребления 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фразеологизмов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indent="-33655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Стили речи:</a:t>
            </a:r>
          </a:p>
          <a:p>
            <a:pPr indent="-33655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-336550"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Художественный</a:t>
            </a:r>
          </a:p>
          <a:p>
            <a:pPr indent="-336550"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Публицистический</a:t>
            </a:r>
          </a:p>
          <a:p>
            <a:pPr indent="-336550"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Разговорный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23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4" y="-16566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Речевые ошибки в употреблении фразеологизмов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1600" y="1600200"/>
            <a:ext cx="7920880" cy="5141168"/>
          </a:xfrm>
        </p:spPr>
        <p:txBody>
          <a:bodyPr>
            <a:normAutofit fontScale="92500" lnSpcReduction="10000"/>
          </a:bodyPr>
          <a:lstStyle/>
          <a:p>
            <a:pPr marL="339725" indent="-336550"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Искажение смысла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(на выпускном вечере мы спели свою лебединую песню)</a:t>
            </a:r>
          </a:p>
          <a:p>
            <a:pPr marL="339725" indent="-336550"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Нарушение состава: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включение лишних или исключение необходимых слов. (главный гвоздь программы)</a:t>
            </a:r>
          </a:p>
          <a:p>
            <a:pPr marL="339725" indent="-336550">
              <a:spcAft>
                <a:spcPts val="1425"/>
              </a:spcAft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Смешение двух фразеологизмов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(У них все было шито-крыто белыми нитками)</a:t>
            </a:r>
          </a:p>
          <a:p>
            <a:pPr marL="339725" indent="-336550">
              <a:spcAft>
                <a:spcPts val="1425"/>
              </a:spcAft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Искажение лексического состава, замена слова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(Не мудрствуя долго  (надо «…лукаво»)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30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4" y="-16566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/>
          </a:bodyPr>
          <a:lstStyle/>
          <a:p>
            <a:pPr indent="-33655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-33655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1.Написать эссе «Осенняя Самара», используя фразеологизмы и крылатые выражения.</a:t>
            </a:r>
          </a:p>
          <a:p>
            <a:pPr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23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904" y="-104254"/>
            <a:ext cx="8229600" cy="868958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Лингвистическая разминка.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888" y="692697"/>
            <a:ext cx="8229600" cy="1296143"/>
          </a:xfrm>
        </p:spPr>
        <p:txBody>
          <a:bodyPr numCol="2">
            <a:normAutofit/>
          </a:bodyPr>
          <a:lstStyle/>
          <a:p>
            <a:pPr marL="457200" lvl="1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1-архаизм</a:t>
            </a:r>
          </a:p>
          <a:p>
            <a:pPr marL="914400" lvl="2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2-градация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3-гипербола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4-литота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204864"/>
            <a:ext cx="7848872" cy="4248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77281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Устаревшее и вышедшее из употребления слово. В художественной речи является одним из стилистических средств, изучаемых в особом отделе стилистики</a:t>
            </a:r>
            <a:r>
              <a:rPr lang="ru-RU" dirty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2708920"/>
            <a:ext cx="4824536" cy="275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411760" y="2308810"/>
            <a:ext cx="1251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Архаизм.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2708920"/>
            <a:ext cx="7632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Стилистическая фигура или художественный приём, основанные на преувеличении: явлению приписывается какой-либо признак в такой мере, в какой оно им реально не обладает.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8024" y="3212976"/>
            <a:ext cx="1476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Гипербола.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3645024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Расположение ряда выражений, относящихся к одному предмету, в последовательном порядке повышающейся или понижающейся смысловой или эмоциональной значимости членов ряда.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52120" y="4211796"/>
            <a:ext cx="158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Градация.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4581128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Образное выражение, 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3" tooltip="Стилистическая фигура"/>
              </a:rPr>
              <a:t>стилистическая фигура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4" tooltip="Оборот речи"/>
              </a:rPr>
              <a:t>оборот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котором содержится художественное преуменьшение величины, силы значения изображаемого предмета или явления. противоположна 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5" tooltip="Гипербола (риторика)"/>
              </a:rPr>
              <a:t>гиперболе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поэтому по-другому её называют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обратной гиперболой.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6256" y="5373216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Литота.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58794" y="5949280"/>
            <a:ext cx="3053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ОТВЕТ. 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1-1,   2-3,   3-2,   4-4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34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Эпиграф.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		      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Итак, не будем бить баклуши.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		      Вы засучите рукава.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		      Задания приготовьтесь слушать,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		     Чтоб не кружилась голова.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56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-171400"/>
            <a:ext cx="8229600" cy="1143000"/>
          </a:xfrm>
        </p:spPr>
        <p:txBody>
          <a:bodyPr/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фразеологизма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08720"/>
            <a:ext cx="8064896" cy="5616624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Фразеологизм, или фразеологическая единица, - устойчивое по составу и структуре, лексически неделимое и целостное  по  значению  словосочетание или  предложение,  выполняющее  функцию отдельной  словарной единицы.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Фразеологизм   употребляется  как  некоторое  целое,  не  подлежащее дальнейшему разложению и обычно не  допускающее  внутри  себя  перестановки этих частей.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Важным признаком фразеологизмов является метафоричность,  образность. Фразеологизм рождается  в  языке  не  для  называния  предметов, признаков, действий,  а  для  их  образно-эмоциональной  характеристики.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Фразеологизмы придают речи живость и меткость, образность, яркость, эмоциональность.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55332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Группы фразеологизмов по происхождению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776864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		С точки зрения происхождения фразеологизмы русского языка делятся на две группы:</a:t>
            </a:r>
          </a:p>
          <a:p>
            <a:pPr>
              <a:buFont typeface="Wingdings" pitchFamily="2" charset="2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исконно русские;</a:t>
            </a:r>
          </a:p>
          <a:p>
            <a:pPr algn="ctr">
              <a:buFont typeface="Wingdings" pitchFamily="2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заимствованные.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5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579296" cy="1143000"/>
          </a:xfrm>
        </p:spPr>
        <p:txBody>
          <a:bodyPr>
            <a:noAutofit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Собственно русские фразеологизмы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207459"/>
              </p:ext>
            </p:extLst>
          </p:nvPr>
        </p:nvGraphicFramePr>
        <p:xfrm>
          <a:off x="790946" y="692696"/>
          <a:ext cx="8101534" cy="5904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1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sng" dirty="0"/>
                        <a:t>Фразеологизм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фразеологизма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50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как в воду опущенный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коломенская верста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ставить вопрос ребром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ходить/пойти гоголем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прописать ижицу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калачом не заманишь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вбивать/вбить клин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бить в набат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правая рука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как за каменной стеной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хлебом не корми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косая сажень в плечах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вилять хвостом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поставить вопрос ребром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подавленный, унылый человек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человек очень большого роста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заявлять категорически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вести себя надменно, важничать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как следует проучить, наказать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никакими уговорами не зазвать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разъединять, разобщать кого-либо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поднимать тревогу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первый помощник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под надёжной защитой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сильное стремление получить желаемое; сильная увлечённость</a:t>
                      </a:r>
                    </a:p>
                    <a:p>
                      <a:pPr marL="285750" indent="-285750">
                        <a:lnSpc>
                          <a:spcPct val="11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широкоплечий, богатырского телосложения человек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хитрить, лукавить; заискивать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заявлять категорически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74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579296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Фольклорные  фразеологизмы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597606"/>
              </p:ext>
            </p:extLst>
          </p:nvPr>
        </p:nvGraphicFramePr>
        <p:xfrm>
          <a:off x="179512" y="518160"/>
          <a:ext cx="8856984" cy="614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9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sng" dirty="0"/>
                        <a:t>Фразеологизм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фразеологизма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4439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толочь воду в ступе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стреляный воробей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журавль в небе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за тридевять земель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расхлёбывать кашу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отрезанный ломоть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кусать (себе) локти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садиться не в свои сани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ума палата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куда Макар телят гонял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пожалел волк кобылу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Лиса Патрикеевна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без царя в голове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бить рублём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зря тратить время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опытный, бывалый человек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нереальное, практически недостижимое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очень далеко от данного места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решать сложные дела и проблемы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живущий самостоятельно человек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сожалеть об упущенном, утерянном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браться не за своё дело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очень умный человек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очень далеко; неизвестно куда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 мнимой жалости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очень хитрый человек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несерьёзный, легкомысленный человек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финансовое наказание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557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579296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Профессиональные  фразеологизмы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337692"/>
              </p:ext>
            </p:extLst>
          </p:nvPr>
        </p:nvGraphicFramePr>
        <p:xfrm>
          <a:off x="251520" y="548680"/>
          <a:ext cx="8784976" cy="614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sng" dirty="0"/>
                        <a:t>Фразеологизм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фразеологизма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4439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верёвки вить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стричь под одну гребёнку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через пень колоду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топорная работа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филигранная работа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и след простыл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без сучка без (и) задоринки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чувство локтя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тянуть канитель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попасть впросак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полностью подчинять своей воле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оценивать всех одинаково; уравнивать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небрежно; не согласованно, с перебоями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плохо, грубо сделанное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сделанное тщательно, искусно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исчез, пропал, сбежал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мастерски, талантливо; без помех </a:t>
                      </a:r>
                    </a:p>
                    <a:p>
                      <a:pPr marL="0" indent="0">
                        <a:lnSpc>
                          <a:spcPct val="130000"/>
                        </a:lnSpc>
                        <a:buFont typeface="Wingdings" pitchFamily="2" charset="2"/>
                        <a:buNone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lnSpc>
                          <a:spcPct val="14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чувство взаимной поддержки в работе, в быту</a:t>
                      </a:r>
                    </a:p>
                    <a:p>
                      <a:pPr marL="342900" indent="-342900">
                        <a:lnSpc>
                          <a:spcPct val="14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медлить с принятием решения;</a:t>
                      </a:r>
                      <a:r>
                        <a:rPr lang="ru-RU" sz="2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затягивать дело</a:t>
                      </a:r>
                    </a:p>
                    <a:p>
                      <a:pPr marL="342900" indent="-342900">
                        <a:lnSpc>
                          <a:spcPct val="13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оказаться в затруднительном, неловком или смешном положении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41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я\bde12ef0fbe913993bd936a78a69116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579296" cy="1143000"/>
          </a:xfrm>
        </p:spPr>
        <p:txBody>
          <a:bodyPr>
            <a:no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Исторические  фразеологизмы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438127"/>
              </p:ext>
            </p:extLst>
          </p:nvPr>
        </p:nvGraphicFramePr>
        <p:xfrm>
          <a:off x="899592" y="548680"/>
          <a:ext cx="8136904" cy="614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sng" dirty="0"/>
                        <a:t>Фразеологизм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фразеологизма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4439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потёмкинская деревня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как Мамай прошёл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крепкий орешек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сирота казанская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закидать шапками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пропал как швед под Полтавой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устроенное для создания видимости благополучия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полнейший беспорядок, разгром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труднодоступная цель; человек с твёрдым характером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человек, выдающий себя за обездоленного, нищего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хвастливое обещание легко и быстро победить кого-либо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buFont typeface="Wingdings" pitchFamily="2" charset="2"/>
                        <a:buChar char="Ø"/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попал в безвыходное положение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813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1077</Words>
  <Application>Microsoft Office PowerPoint</Application>
  <PresentationFormat>Экран (4:3)</PresentationFormat>
  <Paragraphs>236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Edwardian Script ITC</vt:lpstr>
      <vt:lpstr>Monotype Corsiva</vt:lpstr>
      <vt:lpstr>Times New Roman</vt:lpstr>
      <vt:lpstr>Wingdings</vt:lpstr>
      <vt:lpstr>Тема Office</vt:lpstr>
      <vt:lpstr>Фразеология. Фразеологические единицы и их употребление. Фразеологические словари</vt:lpstr>
      <vt:lpstr>Лингвистическая разминка.</vt:lpstr>
      <vt:lpstr>Эпиграф.</vt:lpstr>
      <vt:lpstr>Определение фразеологизма</vt:lpstr>
      <vt:lpstr>Группы фразеологизмов по происхождению</vt:lpstr>
      <vt:lpstr>Собственно русские фразеологизмы</vt:lpstr>
      <vt:lpstr>Фольклорные  фразеологизмы</vt:lpstr>
      <vt:lpstr>Профессиональные  фразеологизмы</vt:lpstr>
      <vt:lpstr>Исторические  фразеологизмы</vt:lpstr>
      <vt:lpstr>Литературные  фразеологизмы</vt:lpstr>
      <vt:lpstr>Библейские  фразеологизмы</vt:lpstr>
      <vt:lpstr>Примеры фразеологических оборотов</vt:lpstr>
      <vt:lpstr>Кот наплакал.</vt:lpstr>
      <vt:lpstr>Сфера употребления  фразеологизмов</vt:lpstr>
      <vt:lpstr>Речевые ошибки в употреблении фразеологизмов</vt:lpstr>
      <vt:lpstr>Домашнее задание.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Фразеология. Фразеологические единицы и их употребление. Фразеологические словари</dc:title>
  <dc:creator>admin</dc:creator>
  <cp:lastModifiedBy>Admin</cp:lastModifiedBy>
  <cp:revision>11</cp:revision>
  <dcterms:created xsi:type="dcterms:W3CDTF">2013-10-16T18:47:46Z</dcterms:created>
  <dcterms:modified xsi:type="dcterms:W3CDTF">2021-12-15T13:46:48Z</dcterms:modified>
</cp:coreProperties>
</file>