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57" r:id="rId3"/>
    <p:sldId id="261" r:id="rId4"/>
    <p:sldId id="259" r:id="rId5"/>
    <p:sldId id="271" r:id="rId6"/>
    <p:sldId id="272" r:id="rId7"/>
    <p:sldId id="273" r:id="rId8"/>
    <p:sldId id="274" r:id="rId9"/>
    <p:sldId id="275" r:id="rId10"/>
    <p:sldId id="276" r:id="rId11"/>
    <p:sldId id="277" r:id="rId12"/>
    <p:sldId id="278" r:id="rId13"/>
    <p:sldId id="279" r:id="rId14"/>
    <p:sldId id="280" r:id="rId15"/>
    <p:sldId id="281" r:id="rId16"/>
    <p:sldId id="270" r:id="rId17"/>
    <p:sldId id="263" r:id="rId18"/>
    <p:sldId id="287" r:id="rId19"/>
    <p:sldId id="282" r:id="rId20"/>
    <p:sldId id="283" r:id="rId21"/>
    <p:sldId id="284" r:id="rId22"/>
    <p:sldId id="268" r:id="rId23"/>
    <p:sldId id="264"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9" autoAdjust="0"/>
  </p:normalViewPr>
  <p:slideViewPr>
    <p:cSldViewPr>
      <p:cViewPr>
        <p:scale>
          <a:sx n="49" d="100"/>
          <a:sy n="49" d="100"/>
        </p:scale>
        <p:origin x="-1986"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11" name="Номер слайда 10"/>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3/18/2018</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EAF463A-BC7C-46EE-9F1E-7F377CCA4891}" type="datetimeFigureOut">
              <a:rPr lang="en-US" smtClean="0"/>
              <a:pPr/>
              <a:t>3/18/2018</a:t>
            </a:fld>
            <a:endParaRPr lang="en-US"/>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33400"/>
            <a:ext cx="8153400" cy="4572000"/>
          </a:xfrm>
        </p:spPr>
        <p:txBody>
          <a:bodyPr>
            <a:normAutofit/>
          </a:bodyPr>
          <a:lstStyle/>
          <a:p>
            <a:pPr algn="ctr"/>
            <a:r>
              <a:rPr lang="ru-RU" sz="5400" dirty="0" smtClean="0">
                <a:latin typeface="Times New Roman" panose="02020603050405020304" pitchFamily="18" charset="0"/>
                <a:cs typeface="Times New Roman" panose="02020603050405020304" pitchFamily="18" charset="0"/>
              </a:rPr>
              <a:t>История семьи Мелеховых в </a:t>
            </a:r>
            <a:r>
              <a:rPr lang="ru-RU" sz="5400" dirty="0">
                <a:latin typeface="Times New Roman" panose="02020603050405020304" pitchFamily="18" charset="0"/>
                <a:cs typeface="Times New Roman" panose="02020603050405020304" pitchFamily="18" charset="0"/>
              </a:rPr>
              <a:t>романе </a:t>
            </a:r>
            <a:r>
              <a:rPr lang="ru-RU" sz="5400" dirty="0" err="1">
                <a:latin typeface="Times New Roman" panose="02020603050405020304" pitchFamily="18" charset="0"/>
                <a:cs typeface="Times New Roman" panose="02020603050405020304" pitchFamily="18" charset="0"/>
              </a:rPr>
              <a:t>М.А.Шолохова</a:t>
            </a:r>
            <a:r>
              <a:rPr lang="ru-RU" sz="5400" dirty="0">
                <a:latin typeface="Times New Roman" panose="02020603050405020304" pitchFamily="18" charset="0"/>
                <a:cs typeface="Times New Roman" panose="02020603050405020304" pitchFamily="18" charset="0"/>
              </a:rPr>
              <a:t>    </a:t>
            </a:r>
            <a:r>
              <a:rPr lang="ru-RU" sz="5400" dirty="0" smtClean="0">
                <a:latin typeface="Times New Roman" panose="02020603050405020304" pitchFamily="18" charset="0"/>
                <a:cs typeface="Times New Roman" panose="02020603050405020304" pitchFamily="18" charset="0"/>
              </a:rPr>
              <a:t/>
            </a:r>
            <a:br>
              <a:rPr lang="ru-RU" sz="5400" dirty="0" smtClean="0">
                <a:latin typeface="Times New Roman" panose="02020603050405020304" pitchFamily="18" charset="0"/>
                <a:cs typeface="Times New Roman" panose="02020603050405020304" pitchFamily="18" charset="0"/>
              </a:rPr>
            </a:br>
            <a:r>
              <a:rPr lang="ru-RU" sz="5400" dirty="0" smtClean="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«Тихий Дон»</a:t>
            </a:r>
          </a:p>
        </p:txBody>
      </p:sp>
    </p:spTree>
    <p:extLst>
      <p:ext uri="{BB962C8B-B14F-4D97-AF65-F5344CB8AC3E}">
        <p14:creationId xmlns:p14="http://schemas.microsoft.com/office/powerpoint/2010/main" val="2924535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761373" y="533400"/>
            <a:ext cx="3963028" cy="5121146"/>
          </a:xfrm>
        </p:spPr>
        <p:txBody>
          <a:bodyPr>
            <a:normAutofit fontScale="77500" lnSpcReduction="20000"/>
          </a:bodyPr>
          <a:lstStyle/>
          <a:p>
            <a:r>
              <a:rPr lang="ru-RU" b="1" dirty="0">
                <a:latin typeface="Times New Roman" panose="02020603050405020304" pitchFamily="18" charset="0"/>
                <a:cs typeface="Times New Roman" panose="02020603050405020304" pitchFamily="18" charset="0"/>
              </a:rPr>
              <a:t>Григорий Мелехов</a:t>
            </a:r>
            <a:r>
              <a:rPr lang="ru-RU" dirty="0">
                <a:latin typeface="Times New Roman" panose="02020603050405020304" pitchFamily="18" charset="0"/>
                <a:cs typeface="Times New Roman" panose="02020603050405020304" pitchFamily="18" charset="0"/>
              </a:rPr>
              <a:t> – главный герой романа, младший сын в семье донского казака Мелехова: «…В отца попер: на полголовы выше Петра, хоть на шесть лет моложе, такой же, как у бати, вислый </a:t>
            </a:r>
            <a:r>
              <a:rPr lang="ru-RU" dirty="0" err="1">
                <a:latin typeface="Times New Roman" panose="02020603050405020304" pitchFamily="18" charset="0"/>
                <a:cs typeface="Times New Roman" panose="02020603050405020304" pitchFamily="18" charset="0"/>
              </a:rPr>
              <a:t>коршунячий</a:t>
            </a:r>
            <a:r>
              <a:rPr lang="ru-RU" dirty="0">
                <a:latin typeface="Times New Roman" panose="02020603050405020304" pitchFamily="18" charset="0"/>
                <a:cs typeface="Times New Roman" panose="02020603050405020304" pitchFamily="18" charset="0"/>
              </a:rPr>
              <a:t> нос, в чуть косых прорезях подсиненные миндалины горячих глаз, острые плиты скул обтянуты коричневой румянеющей кожей. Так же сутулился Григорий, как и отец, даже в улыбке было у обоих общее, </a:t>
            </a:r>
            <a:r>
              <a:rPr lang="ru-RU" dirty="0" err="1">
                <a:latin typeface="Times New Roman" panose="02020603050405020304" pitchFamily="18" charset="0"/>
                <a:cs typeface="Times New Roman" panose="02020603050405020304" pitchFamily="18" charset="0"/>
              </a:rPr>
              <a:t>звероватое</a:t>
            </a:r>
            <a:r>
              <a:rPr lang="ru-RU" dirty="0">
                <a:latin typeface="Times New Roman" panose="02020603050405020304" pitchFamily="18" charset="0"/>
                <a:cs typeface="Times New Roman" panose="02020603050405020304" pitchFamily="18" charset="0"/>
              </a:rPr>
              <a:t>».</a:t>
            </a:r>
          </a:p>
          <a:p>
            <a:endParaRPr lang="ru-RU" dirty="0"/>
          </a:p>
        </p:txBody>
      </p:sp>
      <p:pic>
        <p:nvPicPr>
          <p:cNvPr id="5" name="Рисунок 4" descr="http://img9.vkrugudruzei.ru/images/181/773/40/182b8014a74040658f99a8bd45dfc072_200x200.jp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3733800" cy="4114800"/>
          </a:xfrm>
          <a:prstGeom prst="rect">
            <a:avLst/>
          </a:prstGeom>
          <a:noFill/>
          <a:ln>
            <a:noFill/>
          </a:ln>
        </p:spPr>
      </p:pic>
    </p:spTree>
    <p:extLst>
      <p:ext uri="{BB962C8B-B14F-4D97-AF65-F5344CB8AC3E}">
        <p14:creationId xmlns:p14="http://schemas.microsoft.com/office/powerpoint/2010/main" val="580278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2"/>
          </p:nvPr>
        </p:nvSpPr>
        <p:spPr>
          <a:xfrm>
            <a:off x="3962400" y="762000"/>
            <a:ext cx="4548247" cy="4891914"/>
          </a:xfrm>
        </p:spPr>
        <p:txBody>
          <a:bodyPr/>
          <a:lstStyle/>
          <a:p>
            <a:endParaRPr lang="ru-RU" dirty="0"/>
          </a:p>
        </p:txBody>
      </p:sp>
      <p:sp>
        <p:nvSpPr>
          <p:cNvPr id="4" name="Объект 3"/>
          <p:cNvSpPr>
            <a:spLocks noGrp="1"/>
          </p:cNvSpPr>
          <p:nvPr>
            <p:ph sz="half" idx="1"/>
          </p:nvPr>
        </p:nvSpPr>
        <p:spPr>
          <a:xfrm>
            <a:off x="761373" y="685800"/>
            <a:ext cx="3124828" cy="4968746"/>
          </a:xfrm>
        </p:spPr>
        <p:txBody>
          <a:bodyPr>
            <a:normAutofit/>
          </a:bodyPr>
          <a:lstStyle/>
          <a:p>
            <a:r>
              <a:rPr lang="ru-RU" b="1" dirty="0">
                <a:latin typeface="Times New Roman" panose="02020603050405020304" pitchFamily="18" charset="0"/>
                <a:cs typeface="Times New Roman" panose="02020603050405020304" pitchFamily="18" charset="0"/>
              </a:rPr>
              <a:t>Петр </a:t>
            </a:r>
            <a:r>
              <a:rPr lang="ru-RU" dirty="0">
                <a:latin typeface="Times New Roman" panose="02020603050405020304" pitchFamily="18" charset="0"/>
                <a:cs typeface="Times New Roman" panose="02020603050405020304" pitchFamily="18" charset="0"/>
              </a:rPr>
              <a:t>– старший брат Григория: «…Напоминал мать: небольшой, курносый, в буйной повители пшеничного цвета волос, кареглазый».</a:t>
            </a:r>
          </a:p>
          <a:p>
            <a:endParaRPr lang="ru-RU" dirty="0">
              <a:latin typeface="Times New Roman" panose="02020603050405020304" pitchFamily="18" charset="0"/>
              <a:cs typeface="Times New Roman" panose="02020603050405020304" pitchFamily="18" charset="0"/>
            </a:endParaRPr>
          </a:p>
        </p:txBody>
      </p:sp>
      <p:pic>
        <p:nvPicPr>
          <p:cNvPr id="5" name="Рисунок 4" descr="http://fandea.ru/upload/000/u1/71/08/873f14a1.jpg"/>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19200"/>
            <a:ext cx="4572000" cy="4419600"/>
          </a:xfrm>
          <a:prstGeom prst="rect">
            <a:avLst/>
          </a:prstGeom>
          <a:noFill/>
          <a:ln>
            <a:noFill/>
          </a:ln>
        </p:spPr>
      </p:pic>
    </p:spTree>
    <p:extLst>
      <p:ext uri="{BB962C8B-B14F-4D97-AF65-F5344CB8AC3E}">
        <p14:creationId xmlns:p14="http://schemas.microsoft.com/office/powerpoint/2010/main" val="3207831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761373" y="609600"/>
            <a:ext cx="3277228" cy="5044946"/>
          </a:xfrm>
        </p:spPr>
        <p:txBody>
          <a:bodyPr>
            <a:normAutofit/>
          </a:bodyPr>
          <a:lstStyle/>
          <a:p>
            <a:r>
              <a:rPr lang="ru-RU" b="1" dirty="0">
                <a:latin typeface="Times New Roman" panose="02020603050405020304" pitchFamily="18" charset="0"/>
                <a:cs typeface="Times New Roman" panose="02020603050405020304" pitchFamily="18" charset="0"/>
              </a:rPr>
              <a:t>Дарья </a:t>
            </a:r>
            <a:r>
              <a:rPr lang="ru-RU" dirty="0">
                <a:latin typeface="Times New Roman" panose="02020603050405020304" pitchFamily="18" charset="0"/>
                <a:cs typeface="Times New Roman" panose="02020603050405020304" pitchFamily="18" charset="0"/>
              </a:rPr>
              <a:t>– жена Петра: «…Крутые черные дуги бровей»; «Гладкая кобыла… у ней только что на уме – игрища да улица».</a:t>
            </a:r>
          </a:p>
          <a:p>
            <a:r>
              <a:rPr lang="ru-RU" dirty="0"/>
              <a:t> </a:t>
            </a:r>
          </a:p>
          <a:p>
            <a:endParaRPr lang="ru-RU" dirty="0"/>
          </a:p>
        </p:txBody>
      </p:sp>
      <p:pic>
        <p:nvPicPr>
          <p:cNvPr id="5" name="Рисунок 4" descr="https://ruskino.ru/media/gallery/16722/ieEvydvf0IOu0xgFep6n95IaVnw.jpg"/>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905000"/>
            <a:ext cx="4267200" cy="3503294"/>
          </a:xfrm>
          <a:prstGeom prst="rect">
            <a:avLst/>
          </a:prstGeom>
          <a:noFill/>
          <a:ln>
            <a:noFill/>
          </a:ln>
        </p:spPr>
      </p:pic>
    </p:spTree>
    <p:extLst>
      <p:ext uri="{BB962C8B-B14F-4D97-AF65-F5344CB8AC3E}">
        <p14:creationId xmlns:p14="http://schemas.microsoft.com/office/powerpoint/2010/main" val="20383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761373" y="990600"/>
            <a:ext cx="3277228" cy="4663946"/>
          </a:xfrm>
        </p:spPr>
        <p:txBody>
          <a:bodyPr>
            <a:normAutofit fontScale="92500" lnSpcReduction="10000"/>
          </a:bodyPr>
          <a:lstStyle/>
          <a:p>
            <a:r>
              <a:rPr lang="ru-RU" b="1" dirty="0">
                <a:latin typeface="Times New Roman" panose="02020603050405020304" pitchFamily="18" charset="0"/>
                <a:cs typeface="Times New Roman" panose="02020603050405020304" pitchFamily="18" charset="0"/>
              </a:rPr>
              <a:t>Дуняша </a:t>
            </a:r>
            <a:r>
              <a:rPr lang="ru-RU" dirty="0">
                <a:latin typeface="Times New Roman" panose="02020603050405020304" pitchFamily="18" charset="0"/>
                <a:cs typeface="Times New Roman" panose="02020603050405020304" pitchFamily="18" charset="0"/>
              </a:rPr>
              <a:t>– младшая сестра Григория: «…В длинных, чуть косых разрезах глаз искрились черные, в синеве белков, застенчивые и озорные миндалины»; «отцова слабость»,</a:t>
            </a:r>
          </a:p>
          <a:p>
            <a:endParaRPr lang="ru-RU" dirty="0"/>
          </a:p>
        </p:txBody>
      </p:sp>
      <p:pic>
        <p:nvPicPr>
          <p:cNvPr id="7" name="Рисунок 6" descr="https://ruskino.ru/media/gallery/16722/qJmKdlqCHe32lUSD4zsQm2WCW1K.jp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4999"/>
            <a:ext cx="4419600" cy="3388995"/>
          </a:xfrm>
          <a:prstGeom prst="rect">
            <a:avLst/>
          </a:prstGeom>
          <a:noFill/>
          <a:ln>
            <a:noFill/>
          </a:ln>
        </p:spPr>
      </p:pic>
    </p:spTree>
    <p:extLst>
      <p:ext uri="{BB962C8B-B14F-4D97-AF65-F5344CB8AC3E}">
        <p14:creationId xmlns:p14="http://schemas.microsoft.com/office/powerpoint/2010/main" val="1539253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609601" y="685800"/>
            <a:ext cx="3581399" cy="4876802"/>
          </a:xfrm>
        </p:spPr>
        <p:txBody>
          <a:bodyPr>
            <a:normAutofit fontScale="77500" lnSpcReduction="20000"/>
          </a:bodyPr>
          <a:lstStyle/>
          <a:p>
            <a:r>
              <a:rPr lang="ru-RU" b="1" dirty="0">
                <a:latin typeface="Times New Roman" panose="02020603050405020304" pitchFamily="18" charset="0"/>
                <a:cs typeface="Times New Roman" panose="02020603050405020304" pitchFamily="18" charset="0"/>
              </a:rPr>
              <a:t>Наталья </a:t>
            </a:r>
            <a:r>
              <a:rPr lang="ru-RU" dirty="0">
                <a:latin typeface="Times New Roman" panose="02020603050405020304" pitchFamily="18" charset="0"/>
                <a:cs typeface="Times New Roman" panose="02020603050405020304" pitchFamily="18" charset="0"/>
              </a:rPr>
              <a:t>– жена Григория: «…Смелые серые глаза… от худобы казавшиеся чрезмерно большими, светились парным блеском»; «На упругой щеке дрожала от смущения и сдержанной улыбки неглубокая розовеющая ямка»; «…Плотный сбитень тела, высокие красивые ноги, бесхитростный, чуть смущенный, правдивый взгляд».</a:t>
            </a:r>
          </a:p>
          <a:p>
            <a:endParaRPr lang="ru-RU" dirty="0"/>
          </a:p>
        </p:txBody>
      </p:sp>
      <p:pic>
        <p:nvPicPr>
          <p:cNvPr id="5" name="Рисунок 4" descr="http://imagesait.ru/photos/aHR0cDovL3BpY3MubGl2ZWpvdXJuYWwuY29tL21fbGxla29sb21iaW5hL3BpYy8wMDE5a2txOS9zMzIweDI0MA==/natalya-melihova-iz-tihogo-dona.jpg"/>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4187825" cy="3810000"/>
          </a:xfrm>
          <a:prstGeom prst="rect">
            <a:avLst/>
          </a:prstGeom>
          <a:noFill/>
          <a:ln>
            <a:noFill/>
          </a:ln>
        </p:spPr>
      </p:pic>
    </p:spTree>
    <p:extLst>
      <p:ext uri="{BB962C8B-B14F-4D97-AF65-F5344CB8AC3E}">
        <p14:creationId xmlns:p14="http://schemas.microsoft.com/office/powerpoint/2010/main" val="3334246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381001" y="457200"/>
            <a:ext cx="3505200" cy="5197346"/>
          </a:xfrm>
        </p:spPr>
        <p:txBody>
          <a:bodyPr>
            <a:noAutofit/>
          </a:bodyPr>
          <a:lstStyle/>
          <a:p>
            <a:r>
              <a:rPr lang="ru-RU" sz="2200" b="1" dirty="0">
                <a:latin typeface="Times New Roman" panose="02020603050405020304" pitchFamily="18" charset="0"/>
                <a:cs typeface="Times New Roman" panose="02020603050405020304" pitchFamily="18" charset="0"/>
              </a:rPr>
              <a:t>Аксинья </a:t>
            </a:r>
            <a:r>
              <a:rPr lang="ru-RU" sz="2200" dirty="0">
                <a:latin typeface="Times New Roman" panose="02020603050405020304" pitchFamily="18" charset="0"/>
                <a:cs typeface="Times New Roman" panose="02020603050405020304" pitchFamily="18" charset="0"/>
              </a:rPr>
              <a:t>– возлюбленная Григория, жена Степана Астахова: «…Тяжёлый узел волос, точеная шея с курчавыми пушистыми завитками волос»; «бесстыдно-жадные, </a:t>
            </a:r>
            <a:r>
              <a:rPr lang="ru-RU" sz="2200" dirty="0" err="1">
                <a:latin typeface="Times New Roman" panose="02020603050405020304" pitchFamily="18" charset="0"/>
                <a:cs typeface="Times New Roman" panose="02020603050405020304" pitchFamily="18" charset="0"/>
              </a:rPr>
              <a:t>пухловатые</a:t>
            </a:r>
            <a:r>
              <a:rPr lang="ru-RU" sz="2200" dirty="0">
                <a:latin typeface="Times New Roman" panose="02020603050405020304" pitchFamily="18" charset="0"/>
                <a:cs typeface="Times New Roman" panose="02020603050405020304" pitchFamily="18" charset="0"/>
              </a:rPr>
              <a:t> губы»; «статная фигура, крутая спина и налитые плечи»; «тепло похорошевшие глаза светились сумасшедшим счастьем, вызывающе смеялись».</a:t>
            </a:r>
          </a:p>
          <a:p>
            <a:endParaRPr lang="ru-RU" sz="2200" dirty="0"/>
          </a:p>
        </p:txBody>
      </p:sp>
      <p:pic>
        <p:nvPicPr>
          <p:cNvPr id="5" name="Рисунок 4" descr="http://images.vfl.ru/ii/1449005434/c9c2c7a5/10671790.p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599"/>
            <a:ext cx="4495800" cy="4284027"/>
          </a:xfrm>
          <a:prstGeom prst="rect">
            <a:avLst/>
          </a:prstGeom>
          <a:noFill/>
          <a:ln>
            <a:noFill/>
          </a:ln>
        </p:spPr>
      </p:pic>
    </p:spTree>
    <p:extLst>
      <p:ext uri="{BB962C8B-B14F-4D97-AF65-F5344CB8AC3E}">
        <p14:creationId xmlns:p14="http://schemas.microsoft.com/office/powerpoint/2010/main" val="3308263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1" y="5334000"/>
            <a:ext cx="5081583" cy="533400"/>
          </a:xfrm>
        </p:spPr>
        <p:txBody>
          <a:bodyPr>
            <a:noAutofit/>
          </a:bodyPr>
          <a:lstStyle/>
          <a:p>
            <a:endParaRPr lang="ru-RU" sz="1600" dirty="0"/>
          </a:p>
        </p:txBody>
      </p:sp>
      <p:sp>
        <p:nvSpPr>
          <p:cNvPr id="3" name="Текст 2"/>
          <p:cNvSpPr>
            <a:spLocks noGrp="1"/>
          </p:cNvSpPr>
          <p:nvPr>
            <p:ph type="body" idx="2"/>
          </p:nvPr>
        </p:nvSpPr>
        <p:spPr>
          <a:xfrm>
            <a:off x="3962400" y="762000"/>
            <a:ext cx="4191000" cy="4724400"/>
          </a:xfrm>
        </p:spPr>
        <p:txBody>
          <a:bodyPr/>
          <a:lstStyle/>
          <a:p>
            <a:endParaRPr lang="ru-RU" dirty="0"/>
          </a:p>
        </p:txBody>
      </p:sp>
      <p:sp>
        <p:nvSpPr>
          <p:cNvPr id="4" name="Объект 3"/>
          <p:cNvSpPr>
            <a:spLocks noGrp="1"/>
          </p:cNvSpPr>
          <p:nvPr>
            <p:ph sz="half" idx="1"/>
          </p:nvPr>
        </p:nvSpPr>
        <p:spPr>
          <a:xfrm>
            <a:off x="381000" y="609600"/>
            <a:ext cx="3048001" cy="5044946"/>
          </a:xfrm>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Казачьи семьи были патриархальными. Главой семьи считался старший в доме мужчина – дед, отец, старший брат. Он строго следил за соблюдением традиций и обычаев в семье и нес личную ответственность перед станичным обществом за поведение каждого ее члена. Слово главы семьи было непререкаемо для всех ее членов. Он единолично распоряжался имуществом, решал вопросы «о выделении части» сыновьям, вступившим в брак, определял размеры приданого для дочери</a:t>
            </a:r>
          </a:p>
        </p:txBody>
      </p:sp>
      <p:pic>
        <p:nvPicPr>
          <p:cNvPr id="5" name="Рисунок 4" descr="muxw534.jpg"/>
          <p:cNvPicPr>
            <a:picLocks noChangeAspect="1"/>
          </p:cNvPicPr>
          <p:nvPr/>
        </p:nvPicPr>
        <p:blipFill>
          <a:blip r:embed="rId2"/>
          <a:stretch>
            <a:fillRect/>
          </a:stretch>
        </p:blipFill>
        <p:spPr>
          <a:xfrm>
            <a:off x="3429001" y="1219199"/>
            <a:ext cx="4190999" cy="3392715"/>
          </a:xfrm>
          <a:prstGeom prst="rect">
            <a:avLst/>
          </a:prstGeom>
        </p:spPr>
      </p:pic>
    </p:spTree>
    <p:extLst>
      <p:ext uri="{BB962C8B-B14F-4D97-AF65-F5344CB8AC3E}">
        <p14:creationId xmlns:p14="http://schemas.microsoft.com/office/powerpoint/2010/main" val="2128700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3352800" cy="5334000"/>
          </a:xfrm>
        </p:spPr>
        <p:txBody>
          <a:bodyPr>
            <a:normAutofit fontScale="92500" lnSpcReduction="20000"/>
          </a:bodyPr>
          <a:lstStyle/>
          <a:p>
            <a:r>
              <a:rPr lang="ru-RU" sz="2400" dirty="0" smtClean="0">
                <a:latin typeface="Times New Roman" panose="02020603050405020304" pitchFamily="18" charset="0"/>
                <a:cs typeface="Times New Roman" panose="02020603050405020304" pitchFamily="18" charset="0"/>
              </a:rPr>
              <a:t>Основное воспитание происходило в семье. Родители с детства приучали детей к труду и своим отношением ко всему показывали пример. Слово отца в семье было все равно, что слово атамана для войска, — ему следовали беспрекословно. Каждый казак с малолетства знал и всем сердцем хранил Божью заповедь  о том, что нужно почитать своих родителей.</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562600" y="5334000"/>
            <a:ext cx="1828800" cy="276999"/>
          </a:xfrm>
          <a:prstGeom prst="rect">
            <a:avLst/>
          </a:prstGeom>
          <a:noFill/>
        </p:spPr>
        <p:txBody>
          <a:bodyPr wrap="square" rtlCol="0">
            <a:spAutoFit/>
          </a:bodyPr>
          <a:lstStyle/>
          <a:p>
            <a:r>
              <a:rPr lang="ru-RU" sz="1200" dirty="0" smtClean="0"/>
              <a:t>«</a:t>
            </a:r>
            <a:endParaRPr lang="ru-RU" sz="1200" dirty="0"/>
          </a:p>
        </p:txBody>
      </p:sp>
      <p:pic>
        <p:nvPicPr>
          <p:cNvPr id="8" name="Рисунок 7" descr="https://im0-tub-ru.yandex.net/i?id=ba5b0d96b42267737bc4865513f2d75f&amp;n=13"/>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19201"/>
            <a:ext cx="4572000" cy="4391798"/>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descr="http://www.museum.ru/imgB.asp?5800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486400" cy="6248400"/>
          </a:xfrm>
          <a:prstGeom prst="rect">
            <a:avLst/>
          </a:prstGeom>
          <a:noFill/>
          <a:ln>
            <a:noFill/>
          </a:ln>
        </p:spPr>
      </p:pic>
    </p:spTree>
    <p:extLst>
      <p:ext uri="{BB962C8B-B14F-4D97-AF65-F5344CB8AC3E}">
        <p14:creationId xmlns:p14="http://schemas.microsoft.com/office/powerpoint/2010/main" val="2368332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5" name="Объект 4" descr="https://www.miasskiy.ru/wp-content/uploads/2017/06/%D1%82%D0%BB.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01000" cy="5791200"/>
          </a:xfrm>
          <a:prstGeom prst="rect">
            <a:avLst/>
          </a:prstGeom>
          <a:noFill/>
          <a:ln>
            <a:noFill/>
          </a:ln>
        </p:spPr>
      </p:pic>
    </p:spTree>
    <p:extLst>
      <p:ext uri="{BB962C8B-B14F-4D97-AF65-F5344CB8AC3E}">
        <p14:creationId xmlns:p14="http://schemas.microsoft.com/office/powerpoint/2010/main" val="3700856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62400" y="457200"/>
            <a:ext cx="4953000" cy="5897563"/>
          </a:xfrm>
        </p:spPr>
        <p:txBody>
          <a:bodyPr>
            <a:normAutofit/>
          </a:bodyPr>
          <a:lstStyle/>
          <a:p>
            <a:r>
              <a:rPr lang="ru-RU" sz="2200" dirty="0" smtClean="0">
                <a:latin typeface="Times New Roman" panose="02020603050405020304" pitchFamily="18" charset="0"/>
                <a:cs typeface="Times New Roman" panose="02020603050405020304" pitchFamily="18" charset="0"/>
              </a:rPr>
              <a:t>ХХ век ознаменовал себя как век страшных, кровавых войн, унесших миллионы жизней. Роман-эпопея «Тихий Дон»      М.А.Шолохова – произведение огромного художественного масштаба, в котором автор талантливо сумел изобразить мощный ход истории и судьбы отдельных людей, не по своей воле вовлеченных в вихрь исторических событий. В нем, не отступая от исторической правды, писатель показал жизнь донского казачества, вовлеченного в бурные и трагические события истории России.</a:t>
            </a:r>
            <a:endParaRPr lang="ru-RU" sz="2200" dirty="0">
              <a:latin typeface="Times New Roman" panose="02020603050405020304" pitchFamily="18" charset="0"/>
              <a:cs typeface="Times New Roman" panose="02020603050405020304" pitchFamily="18" charset="0"/>
            </a:endParaRPr>
          </a:p>
        </p:txBody>
      </p:sp>
      <p:pic>
        <p:nvPicPr>
          <p:cNvPr id="4" name="Рисунок 3" descr="шолохов.jpg"/>
          <p:cNvPicPr>
            <a:picLocks noChangeAspect="1"/>
          </p:cNvPicPr>
          <p:nvPr/>
        </p:nvPicPr>
        <p:blipFill>
          <a:blip r:embed="rId2"/>
          <a:stretch>
            <a:fillRect/>
          </a:stretch>
        </p:blipFill>
        <p:spPr>
          <a:xfrm>
            <a:off x="533400" y="838200"/>
            <a:ext cx="2752725" cy="3810000"/>
          </a:xfrm>
          <a:prstGeom prst="rect">
            <a:avLst/>
          </a:prstGeom>
        </p:spPr>
      </p:pic>
      <p:sp>
        <p:nvSpPr>
          <p:cNvPr id="5" name="TextBox 4"/>
          <p:cNvSpPr txBox="1"/>
          <p:nvPr/>
        </p:nvSpPr>
        <p:spPr>
          <a:xfrm>
            <a:off x="990600" y="4648200"/>
            <a:ext cx="1981200" cy="430887"/>
          </a:xfrm>
          <a:prstGeom prst="rect">
            <a:avLst/>
          </a:prstGeom>
          <a:noFill/>
        </p:spPr>
        <p:txBody>
          <a:bodyPr wrap="square" rtlCol="0">
            <a:spAutoFit/>
          </a:bodyPr>
          <a:lstStyle/>
          <a:p>
            <a:r>
              <a:rPr lang="ru-RU" sz="2200" dirty="0" smtClean="0">
                <a:latin typeface="Times New Roman" panose="02020603050405020304" pitchFamily="18" charset="0"/>
                <a:cs typeface="Times New Roman" panose="02020603050405020304" pitchFamily="18" charset="0"/>
              </a:rPr>
              <a:t>М.А.Шолохов</a:t>
            </a:r>
            <a:endParaRPr lang="ru-RU"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5" name="Объект 4" descr="http://www.proznanie.ru/photo/image1288817903.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82000" cy="6477000"/>
          </a:xfrm>
          <a:prstGeom prst="rect">
            <a:avLst/>
          </a:prstGeom>
          <a:noFill/>
          <a:ln>
            <a:noFill/>
          </a:ln>
        </p:spPr>
      </p:pic>
    </p:spTree>
    <p:extLst>
      <p:ext uri="{BB962C8B-B14F-4D97-AF65-F5344CB8AC3E}">
        <p14:creationId xmlns:p14="http://schemas.microsoft.com/office/powerpoint/2010/main" val="3001926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pic>
        <p:nvPicPr>
          <p:cNvPr id="5" name="Объект 4" descr="https://b1.culture.ru/c/44354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172200"/>
          </a:xfrm>
          <a:prstGeom prst="rect">
            <a:avLst/>
          </a:prstGeom>
          <a:noFill/>
          <a:ln>
            <a:noFill/>
          </a:ln>
        </p:spPr>
      </p:pic>
    </p:spTree>
    <p:extLst>
      <p:ext uri="{BB962C8B-B14F-4D97-AF65-F5344CB8AC3E}">
        <p14:creationId xmlns:p14="http://schemas.microsoft.com/office/powerpoint/2010/main" val="2103667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533400"/>
            <a:ext cx="3581400" cy="6781800"/>
          </a:xfrm>
        </p:spPr>
        <p:txBody>
          <a:bodyPr>
            <a:normAutofit/>
          </a:bodyPr>
          <a:lstStyle/>
          <a:p>
            <a:r>
              <a:rPr lang="ru-RU" sz="2400" dirty="0" smtClean="0">
                <a:latin typeface="Times New Roman" panose="02020603050405020304" pitchFamily="18" charset="0"/>
                <a:cs typeface="Times New Roman" panose="02020603050405020304" pitchFamily="18" charset="0"/>
              </a:rPr>
              <a:t>История женитьбы Григория Мелехова, безусловно, говорит о том, что в казачьей среде сын должен был безропотно подчиняться отцу, принимать его решение как должное, даже если оно определяет всю его дальнейшую жизнь.</a:t>
            </a:r>
            <a:endParaRPr lang="ru-RU" sz="2400" dirty="0">
              <a:latin typeface="Times New Roman" panose="02020603050405020304" pitchFamily="18" charset="0"/>
              <a:cs typeface="Times New Roman" panose="02020603050405020304" pitchFamily="18" charset="0"/>
            </a:endParaRPr>
          </a:p>
        </p:txBody>
      </p:sp>
      <p:pic>
        <p:nvPicPr>
          <p:cNvPr id="6" name="Рисунок 5" descr="https://im0-tub-ru.yandex.net/i?id=16c2d4245b3284589cc4f2024e5bd612-l&amp;n=13"/>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4572000" cy="38862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9600"/>
            <a:ext cx="4267200" cy="5592763"/>
          </a:xfrm>
        </p:spPr>
        <p:txBody>
          <a:bodyPr>
            <a:normAutofit/>
          </a:bodyPr>
          <a:lstStyle/>
          <a:p>
            <a:r>
              <a:rPr lang="ru-RU" sz="2000" dirty="0" smtClean="0"/>
              <a:t>.</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 y="304800"/>
            <a:ext cx="8229600" cy="4525963"/>
          </a:xfrm>
        </p:spPr>
        <p:txBody>
          <a:bodyPr>
            <a:normAutofit/>
          </a:bodyPr>
          <a:lstStyle/>
          <a:p>
            <a:r>
              <a:rPr lang="ru-RU" sz="2200" dirty="0" smtClean="0">
                <a:latin typeface="Times New Roman" panose="02020603050405020304" pitchFamily="18" charset="0"/>
                <a:cs typeface="Times New Roman" panose="02020603050405020304" pitchFamily="18" charset="0"/>
              </a:rPr>
              <a:t>«</a:t>
            </a:r>
            <a:r>
              <a:rPr lang="ru-RU" sz="2200" dirty="0" err="1" smtClean="0">
                <a:latin typeface="Times New Roman" panose="02020603050405020304" pitchFamily="18" charset="0"/>
                <a:cs typeface="Times New Roman" panose="02020603050405020304" pitchFamily="18" charset="0"/>
              </a:rPr>
              <a:t>Мелеховский</a:t>
            </a:r>
            <a:r>
              <a:rPr lang="ru-RU" sz="2200" dirty="0" smtClean="0">
                <a:latin typeface="Times New Roman" panose="02020603050405020304" pitchFamily="18" charset="0"/>
                <a:cs typeface="Times New Roman" panose="02020603050405020304" pitchFamily="18" charset="0"/>
              </a:rPr>
              <a:t> двор – на самом краю хутора», – так начинается роман, и на протяжении всего повествования М.А.Шолохов рассказывает о представителях этой семьи. Жизнь обитателей дома предстает со страниц эпопеи в переплетении противоречий и борьбы. Вся семья Мелеховых оказалась на перекрестке больших исторических событий, кровавых столкновений</a:t>
            </a:r>
            <a:r>
              <a:rPr lang="ru-RU" sz="2000" dirty="0" smtClean="0"/>
              <a:t>.</a:t>
            </a:r>
            <a:endParaRPr lang="ru-RU" sz="2000" dirty="0"/>
          </a:p>
        </p:txBody>
      </p:sp>
      <p:pic>
        <p:nvPicPr>
          <p:cNvPr id="4" name="Рисунок 3" descr="RIAN_00068476--380261.jpg"/>
          <p:cNvPicPr>
            <a:picLocks noChangeAspect="1"/>
          </p:cNvPicPr>
          <p:nvPr/>
        </p:nvPicPr>
        <p:blipFill>
          <a:blip r:embed="rId2"/>
          <a:stretch>
            <a:fillRect/>
          </a:stretch>
        </p:blipFill>
        <p:spPr>
          <a:xfrm>
            <a:off x="2314028" y="2819400"/>
            <a:ext cx="4493172" cy="3086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381000"/>
            <a:ext cx="8001000" cy="2133600"/>
          </a:xfrm>
        </p:spPr>
        <p:txBody>
          <a:bodyPr>
            <a:normAutofit/>
          </a:bodyPr>
          <a:lstStyle/>
          <a:p>
            <a:r>
              <a:rPr lang="ru-RU" sz="2200" dirty="0" smtClean="0">
                <a:latin typeface="Times New Roman" panose="02020603050405020304" pitchFamily="18" charset="0"/>
                <a:cs typeface="Times New Roman" panose="02020603050405020304" pitchFamily="18" charset="0"/>
              </a:rPr>
              <a:t>Картины семейной жизни М.А.Шолохов чередует с историческими потрясениями в стране, вносят крутые перемены в сложившийся семейно-бытовой уклад Мелеховых: рушатся привычные родственные связи, рождаются новые мораль и нравственность.</a:t>
            </a:r>
          </a:p>
          <a:p>
            <a:endParaRPr lang="ru-RU" sz="2000" dirty="0"/>
          </a:p>
        </p:txBody>
      </p:sp>
      <p:pic>
        <p:nvPicPr>
          <p:cNvPr id="4" name="Рисунок 3" descr="article829001.jpg"/>
          <p:cNvPicPr>
            <a:picLocks noChangeAspect="1"/>
          </p:cNvPicPr>
          <p:nvPr/>
        </p:nvPicPr>
        <p:blipFill>
          <a:blip r:embed="rId2"/>
          <a:stretch>
            <a:fillRect/>
          </a:stretch>
        </p:blipFill>
        <p:spPr>
          <a:xfrm>
            <a:off x="2209800" y="2362200"/>
            <a:ext cx="4800600" cy="3607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953000" y="685800"/>
            <a:ext cx="2971800" cy="4206112"/>
          </a:xfrm>
        </p:spPr>
        <p:txBody>
          <a:bodyPr/>
          <a:lstStyle/>
          <a:p>
            <a:endParaRPr lang="ru-RU" dirty="0"/>
          </a:p>
        </p:txBody>
      </p:sp>
      <p:sp>
        <p:nvSpPr>
          <p:cNvPr id="4" name="Объект 3"/>
          <p:cNvSpPr>
            <a:spLocks noGrp="1"/>
          </p:cNvSpPr>
          <p:nvPr>
            <p:ph sz="half" idx="1"/>
          </p:nvPr>
        </p:nvSpPr>
        <p:spPr>
          <a:xfrm>
            <a:off x="762000" y="381000"/>
            <a:ext cx="3048628" cy="4663946"/>
          </a:xfrm>
        </p:spPr>
        <p:txBody>
          <a:bodyPr>
            <a:noAutofit/>
          </a:bodyPr>
          <a:lstStyle/>
          <a:p>
            <a:r>
              <a:rPr lang="ru-RU" sz="2000" dirty="0">
                <a:latin typeface="Times New Roman" panose="02020603050405020304" pitchFamily="18" charset="0"/>
                <a:cs typeface="Times New Roman" panose="02020603050405020304" pitchFamily="18" charset="0"/>
              </a:rPr>
              <a:t>Казачество- особый народ, весь образ жизни которого был подчинен военному делу. С самого детства из маленьких казаков воспитывали достойных воинов, главным делом которых была защита Отечества.</a:t>
            </a:r>
          </a:p>
          <a:p>
            <a:r>
              <a:rPr lang="ru-RU" sz="2000" dirty="0">
                <a:latin typeface="Times New Roman" panose="02020603050405020304" pitchFamily="18" charset="0"/>
                <a:cs typeface="Times New Roman" panose="02020603050405020304" pitchFamily="18" charset="0"/>
              </a:rPr>
              <a:t>Строгие нравы, обычаи, традиции дали России такой народ, как казаки, которые остались в нашей истории особым сословием</a:t>
            </a:r>
          </a:p>
        </p:txBody>
      </p:sp>
      <p:sp>
        <p:nvSpPr>
          <p:cNvPr id="5" name="Заголовок 4"/>
          <p:cNvSpPr txBox="1">
            <a:spLocks noGrp="1"/>
          </p:cNvSpPr>
          <p:nvPr>
            <p:ph type="title"/>
          </p:nvPr>
        </p:nvSpPr>
        <p:spPr>
          <a:xfrm>
            <a:off x="5181600" y="5986046"/>
            <a:ext cx="2971800" cy="338554"/>
          </a:xfrm>
          <a:prstGeom prst="rect">
            <a:avLst/>
          </a:prstGeom>
          <a:noFill/>
        </p:spPr>
        <p:txBody>
          <a:bodyPr wrap="square" rtlCol="0">
            <a:spAutoFit/>
          </a:bodyPr>
          <a:lstStyle/>
          <a:p>
            <a:r>
              <a:rPr lang="ru-RU" sz="1600" b="0" dirty="0" smtClean="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cs typeface="Times New Roman" panose="02020603050405020304" pitchFamily="18" charset="0"/>
            </a:endParaRPr>
          </a:p>
        </p:txBody>
      </p:sp>
      <p:pic>
        <p:nvPicPr>
          <p:cNvPr id="6" name="Рисунок 5" descr="kvFRRGrGHyA.jpg"/>
          <p:cNvPicPr>
            <a:picLocks noChangeAspect="1"/>
          </p:cNvPicPr>
          <p:nvPr/>
        </p:nvPicPr>
        <p:blipFill>
          <a:blip r:embed="rId2"/>
          <a:stretch>
            <a:fillRect/>
          </a:stretch>
        </p:blipFill>
        <p:spPr>
          <a:xfrm>
            <a:off x="3733800" y="818120"/>
            <a:ext cx="4750264" cy="3906280"/>
          </a:xfrm>
          <a:prstGeom prst="rect">
            <a:avLst/>
          </a:prstGeom>
        </p:spPr>
      </p:pic>
    </p:spTree>
    <p:extLst>
      <p:ext uri="{BB962C8B-B14F-4D97-AF65-F5344CB8AC3E}">
        <p14:creationId xmlns:p14="http://schemas.microsoft.com/office/powerpoint/2010/main" val="261242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761373" y="990600"/>
            <a:ext cx="3734427" cy="4663946"/>
          </a:xfrm>
        </p:spPr>
        <p:txBody>
          <a:bodyPr>
            <a:normAutofit fontScale="92500" lnSpcReduction="20000"/>
          </a:bodyPr>
          <a:lstStyle/>
          <a:p>
            <a:r>
              <a:rPr lang="ru-RU" b="1" dirty="0">
                <a:latin typeface="Times New Roman" panose="02020603050405020304" pitchFamily="18" charset="0"/>
                <a:cs typeface="Times New Roman" panose="02020603050405020304" pitchFamily="18" charset="0"/>
              </a:rPr>
              <a:t>Прокофий </a:t>
            </a:r>
            <a:r>
              <a:rPr lang="ru-RU" dirty="0">
                <a:latin typeface="Times New Roman" panose="02020603050405020304" pitchFamily="18" charset="0"/>
                <a:cs typeface="Times New Roman" panose="02020603050405020304" pitchFamily="18" charset="0"/>
              </a:rPr>
              <a:t>– родоначальник семьи Мелеховых, дед Григория: «…Непокорно нес белесо-чубатую голову, – лишь под скулами у него пухли и катались желваки да промеж каменных, по всегдашней неподвижности, бровей проступал пот».</a:t>
            </a:r>
          </a:p>
          <a:p>
            <a:endParaRPr lang="ru-RU" dirty="0"/>
          </a:p>
        </p:txBody>
      </p:sp>
      <p:pic>
        <p:nvPicPr>
          <p:cNvPr id="5" name="Рисунок 4" descr="https://im0-tub-ru.yandex.net/i?id=53119558a4984a16c4317716f1946bda-sr&amp;n=13"/>
          <p:cNvPicPr/>
          <p:nvPr/>
        </p:nvPicPr>
        <p:blipFill>
          <a:blip r:embed="rId2">
            <a:extLst>
              <a:ext uri="{28A0092B-C50C-407E-A947-70E740481C1C}">
                <a14:useLocalDpi xmlns:a14="http://schemas.microsoft.com/office/drawing/2010/main" val="0"/>
              </a:ext>
            </a:extLst>
          </a:blip>
          <a:srcRect/>
          <a:stretch>
            <a:fillRect/>
          </a:stretch>
        </p:blipFill>
        <p:spPr bwMode="auto">
          <a:xfrm>
            <a:off x="4609288" y="1447800"/>
            <a:ext cx="3433445" cy="4038600"/>
          </a:xfrm>
          <a:prstGeom prst="rect">
            <a:avLst/>
          </a:prstGeom>
          <a:noFill/>
          <a:ln>
            <a:noFill/>
          </a:ln>
        </p:spPr>
      </p:pic>
    </p:spTree>
    <p:extLst>
      <p:ext uri="{BB962C8B-B14F-4D97-AF65-F5344CB8AC3E}">
        <p14:creationId xmlns:p14="http://schemas.microsoft.com/office/powerpoint/2010/main" val="449113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761372" y="685800"/>
            <a:ext cx="3505827" cy="4968746"/>
          </a:xfrm>
        </p:spPr>
        <p:txBody>
          <a:bodyPr>
            <a:normAutofit fontScale="77500" lnSpcReduction="20000"/>
          </a:bodyPr>
          <a:lstStyle/>
          <a:p>
            <a:r>
              <a:rPr lang="ru-RU" b="1" dirty="0">
                <a:latin typeface="Times New Roman" panose="02020603050405020304" pitchFamily="18" charset="0"/>
                <a:cs typeface="Times New Roman" panose="02020603050405020304" pitchFamily="18" charset="0"/>
              </a:rPr>
              <a:t>Турчанка </a:t>
            </a:r>
            <a:r>
              <a:rPr lang="ru-RU" dirty="0">
                <a:latin typeface="Times New Roman" panose="02020603050405020304" pitchFamily="18" charset="0"/>
                <a:cs typeface="Times New Roman" panose="02020603050405020304" pitchFamily="18" charset="0"/>
              </a:rPr>
              <a:t>– жена Прокофия, бабка Григория: «…Из Туретчины привел он жену – маленькую, закутанную в шаль женщину. Она прятала лицо, редко показывая тоскующие одичалые глаза. Пахла шелковая шаль далекими неведомыми запахами, радужные узоры ее питали бабью зависть. Отсюда и повелись в хуторе горбоносые, диковато-красивые казаки Мелеховы</a:t>
            </a:r>
            <a:r>
              <a:rPr lang="ru-RU" dirty="0"/>
              <a:t>».</a:t>
            </a:r>
          </a:p>
        </p:txBody>
      </p:sp>
      <p:pic>
        <p:nvPicPr>
          <p:cNvPr id="5" name="Рисунок 4" descr="http://www.ruspole.info/sites/default/files/u41/18.JPG"/>
          <p:cNvPicPr/>
          <p:nvPr/>
        </p:nvPicPr>
        <p:blipFill>
          <a:blip r:embed="rId2">
            <a:extLst>
              <a:ext uri="{28A0092B-C50C-407E-A947-70E740481C1C}">
                <a14:useLocalDpi xmlns:a14="http://schemas.microsoft.com/office/drawing/2010/main" val="0"/>
              </a:ext>
            </a:extLst>
          </a:blip>
          <a:srcRect/>
          <a:stretch>
            <a:fillRect/>
          </a:stretch>
        </p:blipFill>
        <p:spPr bwMode="auto">
          <a:xfrm>
            <a:off x="4267199" y="1600201"/>
            <a:ext cx="4038601" cy="3575684"/>
          </a:xfrm>
          <a:prstGeom prst="rect">
            <a:avLst/>
          </a:prstGeom>
          <a:noFill/>
          <a:ln>
            <a:noFill/>
          </a:ln>
        </p:spPr>
      </p:pic>
    </p:spTree>
    <p:extLst>
      <p:ext uri="{BB962C8B-B14F-4D97-AF65-F5344CB8AC3E}">
        <p14:creationId xmlns:p14="http://schemas.microsoft.com/office/powerpoint/2010/main" val="184061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a:xfrm>
            <a:off x="761373" y="533400"/>
            <a:ext cx="3658228" cy="5121146"/>
          </a:xfrm>
        </p:spPr>
        <p:txBody>
          <a:bodyPr>
            <a:normAutofit fontScale="70000" lnSpcReduction="20000"/>
          </a:bodyPr>
          <a:lstStyle/>
          <a:p>
            <a:r>
              <a:rPr lang="ru-RU" b="1" dirty="0">
                <a:latin typeface="Times New Roman" panose="02020603050405020304" pitchFamily="18" charset="0"/>
                <a:cs typeface="Times New Roman" panose="02020603050405020304" pitchFamily="18" charset="0"/>
              </a:rPr>
              <a:t>Пантелей </a:t>
            </a:r>
            <a:r>
              <a:rPr lang="ru-RU" b="1" dirty="0" err="1">
                <a:latin typeface="Times New Roman" panose="02020603050405020304" pitchFamily="18" charset="0"/>
                <a:cs typeface="Times New Roman" panose="02020603050405020304" pitchFamily="18" charset="0"/>
              </a:rPr>
              <a:t>Прокофьевич</a:t>
            </a:r>
            <a:r>
              <a:rPr lang="ru-RU" dirty="0">
                <a:latin typeface="Times New Roman" panose="02020603050405020304" pitchFamily="18" charset="0"/>
                <a:cs typeface="Times New Roman" panose="02020603050405020304" pitchFamily="18" charset="0"/>
              </a:rPr>
              <a:t> – отец Григория: «Под уклон сползавших годков </a:t>
            </a:r>
            <a:r>
              <a:rPr lang="ru-RU" dirty="0" err="1">
                <a:latin typeface="Times New Roman" panose="02020603050405020304" pitchFamily="18" charset="0"/>
                <a:cs typeface="Times New Roman" panose="02020603050405020304" pitchFamily="18" charset="0"/>
              </a:rPr>
              <a:t>закряжистел</a:t>
            </a:r>
            <a:r>
              <a:rPr lang="ru-RU" dirty="0">
                <a:latin typeface="Times New Roman" panose="02020603050405020304" pitchFamily="18" charset="0"/>
                <a:cs typeface="Times New Roman" panose="02020603050405020304" pitchFamily="18" charset="0"/>
              </a:rPr>
              <a:t> Пантелей </a:t>
            </a:r>
            <a:r>
              <a:rPr lang="ru-RU" dirty="0" err="1">
                <a:latin typeface="Times New Roman" panose="02020603050405020304" pitchFamily="18" charset="0"/>
                <a:cs typeface="Times New Roman" panose="02020603050405020304" pitchFamily="18" charset="0"/>
              </a:rPr>
              <a:t>Прокофьевич</a:t>
            </a:r>
            <a:r>
              <a:rPr lang="ru-RU" dirty="0">
                <a:latin typeface="Times New Roman" panose="02020603050405020304" pitchFamily="18" charset="0"/>
                <a:cs typeface="Times New Roman" panose="02020603050405020304" pitchFamily="18" charset="0"/>
              </a:rPr>
              <a:t>: раздался в ширину, чуть ссутулился, но все же выглядел стариком складным. Был сух в кости, хром (в молодости на императорском смотру на скачках сломал левую ногу), носил в левом ухе серебряную полумесяцем серьгу, до старости не слиняли на нем вороной масти борода и волосы, в гневе доходил до беспамятства и, как видно, этим раньше времени состарил /…/ жену</a:t>
            </a:r>
            <a:r>
              <a:rPr lang="ru-RU" dirty="0"/>
              <a:t>».</a:t>
            </a:r>
          </a:p>
        </p:txBody>
      </p:sp>
      <p:pic>
        <p:nvPicPr>
          <p:cNvPr id="5" name="Рисунок 4" descr="http://cs8.pikabu.ru/images/big_size_comm/2016-02_2/1454989969171049792.jpg"/>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114800" cy="3352800"/>
          </a:xfrm>
          <a:prstGeom prst="rect">
            <a:avLst/>
          </a:prstGeom>
          <a:noFill/>
          <a:ln>
            <a:noFill/>
          </a:ln>
        </p:spPr>
      </p:pic>
    </p:spTree>
    <p:extLst>
      <p:ext uri="{BB962C8B-B14F-4D97-AF65-F5344CB8AC3E}">
        <p14:creationId xmlns:p14="http://schemas.microsoft.com/office/powerpoint/2010/main" val="2735376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3733800" y="1066800"/>
            <a:ext cx="4776847" cy="4587114"/>
          </a:xfrm>
        </p:spPr>
        <p:txBody>
          <a:bodyPr/>
          <a:lstStyle/>
          <a:p>
            <a:endParaRPr lang="ru-RU" dirty="0"/>
          </a:p>
        </p:txBody>
      </p:sp>
      <p:sp>
        <p:nvSpPr>
          <p:cNvPr id="4" name="Объект 3"/>
          <p:cNvSpPr>
            <a:spLocks noGrp="1"/>
          </p:cNvSpPr>
          <p:nvPr>
            <p:ph sz="half" idx="1"/>
          </p:nvPr>
        </p:nvSpPr>
        <p:spPr>
          <a:xfrm>
            <a:off x="761373" y="685800"/>
            <a:ext cx="3277228" cy="4968746"/>
          </a:xfrm>
        </p:spPr>
        <p:txBody>
          <a:bodyPr/>
          <a:lstStyle/>
          <a:p>
            <a:r>
              <a:rPr lang="ru-RU" b="1" dirty="0">
                <a:latin typeface="Times New Roman" panose="02020603050405020304" pitchFamily="18" charset="0"/>
                <a:cs typeface="Times New Roman" panose="02020603050405020304" pitchFamily="18" charset="0"/>
              </a:rPr>
              <a:t>Ильинична </a:t>
            </a:r>
            <a:r>
              <a:rPr lang="ru-RU" dirty="0">
                <a:latin typeface="Times New Roman" panose="02020603050405020304" pitchFamily="18" charset="0"/>
                <a:cs typeface="Times New Roman" panose="02020603050405020304" pitchFamily="18" charset="0"/>
              </a:rPr>
              <a:t>– мать Григория: «…Некогда красивая, теперь сплошь опутанная паутиной морщин, дородная».</a:t>
            </a:r>
          </a:p>
          <a:p>
            <a:endParaRPr lang="ru-RU" dirty="0"/>
          </a:p>
        </p:txBody>
      </p:sp>
      <p:pic>
        <p:nvPicPr>
          <p:cNvPr id="5" name="Рисунок 4" descr="http://img0.liveinternet.ru/images/attach/d/0/136/415/136415832_88de8cf0a6194edc32530e8c0f359bc1.jpg"/>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81200"/>
            <a:ext cx="4343400" cy="3341687"/>
          </a:xfrm>
          <a:prstGeom prst="rect">
            <a:avLst/>
          </a:prstGeom>
          <a:noFill/>
          <a:ln>
            <a:noFill/>
          </a:ln>
        </p:spPr>
      </p:pic>
    </p:spTree>
    <p:extLst>
      <p:ext uri="{BB962C8B-B14F-4D97-AF65-F5344CB8AC3E}">
        <p14:creationId xmlns:p14="http://schemas.microsoft.com/office/powerpoint/2010/main" val="3043442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798</TotalTime>
  <Words>404</Words>
  <Application>Microsoft Office PowerPoint</Application>
  <PresentationFormat>Экран (4:3)</PresentationFormat>
  <Paragraphs>24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Аспект</vt:lpstr>
      <vt:lpstr>История семьи Мелеховых в романе М.А.Шолохова       «Тихий Дон»</vt:lpstr>
      <vt:lpstr>Презентация PowerPoint</vt:lpstr>
      <vt:lpstr>Презентация PowerPoint</vt:lpstr>
      <vt:lpstr>Презентация PowerPoint</vt:lpstr>
      <vt:lpst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ТЁМА 26</dc:creator>
  <cp:lastModifiedBy>Елена</cp:lastModifiedBy>
  <cp:revision>56</cp:revision>
  <dcterms:created xsi:type="dcterms:W3CDTF">2015-03-11T04:33:49Z</dcterms:created>
  <dcterms:modified xsi:type="dcterms:W3CDTF">2018-03-18T17:24:45Z</dcterms:modified>
</cp:coreProperties>
</file>