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2" r:id="rId12"/>
    <p:sldId id="280" r:id="rId13"/>
    <p:sldId id="268" r:id="rId14"/>
    <p:sldId id="266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9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29.11.2016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G:\&#1059;&#1088;&#1086;&#1082;&#1080;\&#1051;&#1080;&#1090;&#1077;&#1088;&#1072;&#1090;&#1091;&#1088;&#1072;\8%20&#1082;&#1083;&#1072;&#1089;&#1089;%20&#1083;&#1080;&#1090;&#1077;&#1088;\8%20&#1043;&#1086;&#1075;&#1086;&#1083;&#1100;\&#1056;&#1077;&#1074;&#1080;&#1079;&#1086;&#1088;\&#1059;&#1088;&#1086;&#1082;&#1080;%20&#1084;&#1086;&#1080;\1%20&#1091;&#1088;&#1086;&#1082;\&#1048;&#1085;&#1090;&#1077;&#1088;&#1077;&#1089;%20&#1043;&#1086;&#1075;&#1086;&#1083;&#1103;%20&#1082;%20&#1090;&#1077;&#1072;&#1090;&#1088;&#1091;.wmv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Н</a:t>
            </a: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В. Гоголь «Ревизор»</a:t>
            </a:r>
          </a:p>
        </p:txBody>
      </p:sp>
      <p:pic>
        <p:nvPicPr>
          <p:cNvPr id="2050" name="Picture 2" descr="C:\Users\Учитель\Desktop\46ac64e746bca73a018bd599b152167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576856"/>
            <a:ext cx="7128793" cy="473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08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История создания комедии и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её постановка</a:t>
            </a:r>
            <a:endParaRPr lang="ru-RU" dirty="0"/>
          </a:p>
        </p:txBody>
      </p:sp>
      <p:pic>
        <p:nvPicPr>
          <p:cNvPr id="5" name="Рисунок 4" descr="Ревизор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844823"/>
            <a:ext cx="3456384" cy="4641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626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Сюжет «Ревизора» Н. В. Гоголю  был подсказан А. С. Пушкиным 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1"/>
            <a:ext cx="4100729" cy="285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60848"/>
            <a:ext cx="2664296" cy="352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21186"/>
            <a:ext cx="3131901" cy="257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35621"/>
            <a:ext cx="254793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50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Первые постановки комедии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79" y="1432967"/>
            <a:ext cx="12668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6" y="1716832"/>
            <a:ext cx="1871663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363" y="2158789"/>
            <a:ext cx="1457678" cy="199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697" y="1681641"/>
            <a:ext cx="32194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92" y="4207621"/>
            <a:ext cx="3298299" cy="204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33056"/>
            <a:ext cx="31432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6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«Ревизор»</a:t>
            </a:r>
            <a:br>
              <a:rPr lang="ru-RU" dirty="0"/>
            </a:br>
            <a:r>
              <a:rPr lang="ru-RU" dirty="0"/>
              <a:t>Постановка в театре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Петербург</a:t>
            </a:r>
          </a:p>
          <a:p>
            <a:pPr marL="365760" lvl="1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апреля 1836 г</a:t>
            </a:r>
            <a:r>
              <a:rPr lang="ru-RU" dirty="0" smtClean="0"/>
              <a:t>. </a:t>
            </a:r>
          </a:p>
          <a:p>
            <a:pPr marL="365760" lvl="1" indent="0">
              <a:buNone/>
            </a:pPr>
            <a:r>
              <a:rPr lang="ru-RU" sz="3200" dirty="0" smtClean="0"/>
              <a:t>«Разве это комедия?»</a:t>
            </a:r>
          </a:p>
          <a:p>
            <a:pPr marL="365760" lvl="1" indent="0">
              <a:buNone/>
            </a:pPr>
            <a:r>
              <a:rPr lang="ru-RU" sz="3200" dirty="0" smtClean="0"/>
              <a:t>«Это невозможная клевета и фарс»</a:t>
            </a:r>
          </a:p>
          <a:p>
            <a:pPr marL="365760" lvl="1" indent="0">
              <a:buNone/>
            </a:pPr>
            <a:r>
              <a:rPr lang="ru-RU" sz="3200" dirty="0" smtClean="0"/>
              <a:t>«Тут всем досталось, а </a:t>
            </a:r>
            <a:r>
              <a:rPr lang="ru-RU" sz="3200" dirty="0" smtClean="0"/>
              <a:t>больше </a:t>
            </a:r>
            <a:r>
              <a:rPr lang="ru-RU" sz="3200" dirty="0" smtClean="0"/>
              <a:t>всех мне»</a:t>
            </a:r>
          </a:p>
          <a:p>
            <a:pPr marL="365760" lvl="1" indent="0">
              <a:buNone/>
            </a:pPr>
            <a:endParaRPr lang="ru-RU" sz="3200" dirty="0" smtClean="0"/>
          </a:p>
          <a:p>
            <a:pPr marL="365760" lvl="1" indent="0">
              <a:buNone/>
            </a:pP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Москва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мая 1836 г.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«Актеры не поняли замысел Гоголя: они захотели смешить»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42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08912" cy="159346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55679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60648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 smtClean="0"/>
          </a:p>
          <a:p>
            <a:pPr algn="ctr"/>
            <a:r>
              <a:rPr lang="ru-RU" sz="3200" dirty="0" smtClean="0"/>
              <a:t>Как </a:t>
            </a:r>
            <a:r>
              <a:rPr lang="ru-RU" sz="3200" dirty="0"/>
              <a:t>называются </a:t>
            </a:r>
            <a:r>
              <a:rPr lang="ru-RU" sz="3200" dirty="0" smtClean="0"/>
              <a:t> </a:t>
            </a:r>
            <a:r>
              <a:rPr lang="ru-RU" sz="3200" dirty="0"/>
              <a:t>имена и </a:t>
            </a:r>
            <a:r>
              <a:rPr lang="ru-RU" sz="3200" dirty="0" smtClean="0"/>
              <a:t>фамилии, характеризующие персонажей?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75657" y="1830308"/>
            <a:ext cx="56886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 </a:t>
            </a:r>
          </a:p>
          <a:p>
            <a:pPr algn="ctr"/>
            <a:r>
              <a:rPr lang="ru-RU" sz="4000" dirty="0" smtClean="0"/>
              <a:t>Говорящие</a:t>
            </a:r>
            <a:endParaRPr lang="ru-RU" sz="4000" dirty="0"/>
          </a:p>
        </p:txBody>
      </p:sp>
      <p:pic>
        <p:nvPicPr>
          <p:cNvPr id="1026" name="Picture 2" descr="http://3.bp.blogspot.com/-BDIMiYoi65E/VgrS4OclzQI/AAAAAAAAIa0/UskJB1SbeTI/s1600/Derzhimorda-illjustracija-revizor-P-Boklevski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24" y="1734522"/>
            <a:ext cx="20574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.bp.blogspot.com/-0BnW7XDWy3I/VgrQySqr5eI/AAAAAAAAIZw/GkFymmPh4PI/s1600/Hlestakov-illjustracija-revizor-D-N-Kardovski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63" y="3393181"/>
            <a:ext cx="2091269" cy="261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2.bp.blogspot.com/-p8xMowfICs8/VgrRGK_76yI/AAAAAAAAIaA/OZQysGjLXjY/s1600/Gorodnichij-illjustracija-revizor-D-N-Kardovski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93182"/>
            <a:ext cx="2160240" cy="261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3.bp.blogspot.com/-9KssrW6LQmw/VgrRpWDMq7I/AAAAAAAAIaY/iv7wPpf6zsg/s1600/Ljapkin-Tjapkin-sudja-illjustracija-revizor-D-N-Kardovski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757" y="1741458"/>
            <a:ext cx="2172028" cy="291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1.bp.blogspot.com/-p8XK8GNO1qo/VgrR8g0UbJI/AAAAAAAAIao/F1mnjzBWvyY/s1600/Luka-Lukich-Hlopov-illjustracija-revizor-D-N-Kardovskij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93182"/>
            <a:ext cx="2088232" cy="261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81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Антон Антонович </a:t>
            </a:r>
            <a:r>
              <a:rPr lang="ru-RU" dirty="0" err="1" smtClean="0"/>
              <a:t>Сквозник-Дмухановский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323338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0" y="1305342"/>
            <a:ext cx="38884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Первая часть этой фамилии, вероятнее всего, образована от слова «</a:t>
            </a:r>
            <a:r>
              <a:rPr lang="ru-RU" dirty="0" err="1"/>
              <a:t>сквозник</a:t>
            </a:r>
            <a:r>
              <a:rPr lang="ru-RU" dirty="0"/>
              <a:t>», отмеченного в толковом словаре </a:t>
            </a:r>
            <a:r>
              <a:rPr lang="ru-RU" dirty="0" smtClean="0"/>
              <a:t>русского языка </a:t>
            </a:r>
            <a:r>
              <a:rPr lang="ru-RU" dirty="0"/>
              <a:t> Д. Н. Ушакова как областное, означающее “сквозняк – сквозной ветер, резкая струя воздуха, проходящая через </a:t>
            </a:r>
            <a:r>
              <a:rPr lang="ru-RU" dirty="0" smtClean="0"/>
              <a:t>что-либо”, </a:t>
            </a:r>
            <a:r>
              <a:rPr lang="ru-RU" dirty="0"/>
              <a:t>не встречая на пути преград. А вторая часть образована от украинского глагола «</a:t>
            </a:r>
            <a:r>
              <a:rPr lang="ru-RU" dirty="0" err="1"/>
              <a:t>дмухати</a:t>
            </a:r>
            <a:r>
              <a:rPr lang="ru-RU" dirty="0"/>
              <a:t>», что значит «дуть». Эта фамилия создает образ человека, ничем не ограниченного в своем плутовстве и изворотливости. Подобно ветру, он может проникнуть в любую щель, ловко обмануть, где надо </a:t>
            </a:r>
            <a:r>
              <a:rPr lang="ru-RU" dirty="0" err="1"/>
              <a:t>подольстить</a:t>
            </a:r>
            <a:r>
              <a:rPr lang="ru-RU" dirty="0"/>
              <a:t> и добиться своего.</a:t>
            </a:r>
          </a:p>
        </p:txBody>
      </p:sp>
    </p:spTree>
    <p:extLst>
      <p:ext uri="{BB962C8B-B14F-4D97-AF65-F5344CB8AC3E}">
        <p14:creationId xmlns:p14="http://schemas.microsoft.com/office/powerpoint/2010/main" val="908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Хлестаков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В фамилии  </a:t>
            </a:r>
            <a:r>
              <a:rPr lang="ru-RU" dirty="0"/>
              <a:t>Хлестакова заключено его основное свойство. Она образована от глагола «хлестать» в значении «врать, пустословить». В словаре В. И. Даля зафиксировано значение «наглец, нахал, сплетник, праздный шатун, тунеядец, щеголь, повеса, шаркун и волокита» </a:t>
            </a:r>
            <a:r>
              <a:rPr lang="ru-RU" dirty="0" smtClean="0"/>
              <a:t>                   </a:t>
            </a:r>
            <a:r>
              <a:rPr lang="ru-RU" dirty="0"/>
              <a:t>Основное </a:t>
            </a:r>
            <a:r>
              <a:rPr lang="ru-RU" dirty="0" smtClean="0"/>
              <a:t> </a:t>
            </a:r>
            <a:r>
              <a:rPr lang="ru-RU" dirty="0"/>
              <a:t> свойство Хлестакова заключается в том, что он “не лгун по ремеслу, а лгун по природе, по вдохновению”, поэтому он лжет с упоением, самозабвенно. Из него ложь и хвастовство так и </a:t>
            </a:r>
            <a:r>
              <a:rPr lang="ru-RU" i="1" dirty="0"/>
              <a:t>хлещ</a:t>
            </a:r>
            <a:r>
              <a:rPr lang="ru-RU" dirty="0"/>
              <a:t>ет. Как герой, “без царя в голове”, он говорит и действует без всякого соображения, а лишь бы все сказанное и сделанное им было </a:t>
            </a:r>
            <a:r>
              <a:rPr lang="ru-RU" i="1" dirty="0"/>
              <a:t>хлёст</a:t>
            </a:r>
            <a:r>
              <a:rPr lang="ru-RU" dirty="0"/>
              <a:t>ко, способно возбуждать интерес, привлекать внимание. Из этого возникает у него и поза, и фразёрство, и желание порисоваться.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8" y="1556792"/>
            <a:ext cx="3330916" cy="400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70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Ляпкин-Тяпкин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Фамилия </a:t>
            </a:r>
            <a:r>
              <a:rPr lang="ru-RU" dirty="0"/>
              <a:t>судьи Ляпкина-Тяпкина происходит от народного фразеологического сочетания «тяп-ляп». В словаре Д. Н. Ушакова он означает «быструю, но небрежную и грубую </a:t>
            </a:r>
            <a:r>
              <a:rPr lang="ru-RU" dirty="0" smtClean="0"/>
              <a:t>работу»  </a:t>
            </a:r>
            <a:r>
              <a:rPr lang="ru-RU" dirty="0"/>
              <a:t>Таким образом, Гоголь подчеркивает неряшливость, неполноценность работы судьи – ответственного государственного лица. «Тяп-ляп» - это значит кое-как, наспех, небрежно, и семантика </a:t>
            </a:r>
            <a:r>
              <a:rPr lang="ru-RU" dirty="0" smtClean="0"/>
              <a:t> </a:t>
            </a:r>
            <a:r>
              <a:rPr lang="ru-RU" dirty="0"/>
              <a:t>слов, из </a:t>
            </a:r>
            <a:r>
              <a:rPr lang="ru-RU" dirty="0" smtClean="0"/>
              <a:t> которых</a:t>
            </a:r>
            <a:r>
              <a:rPr lang="ru-RU" dirty="0"/>
              <a:t> </a:t>
            </a:r>
            <a:r>
              <a:rPr lang="ru-RU" dirty="0" smtClean="0"/>
              <a:t> складывается</a:t>
            </a:r>
            <a:r>
              <a:rPr lang="ru-RU" dirty="0"/>
              <a:t> фамилия судьи, точно характеризует невежественного и безответственного служителя Фемиды, больше занимающегося травлей зайцев и собаками, чем прямыми служебными обязанностями, в которых он совсем не разбирается, несмотря на то, что «пятнадцать лет сидит на </a:t>
            </a:r>
            <a:r>
              <a:rPr lang="ru-RU" dirty="0" smtClean="0"/>
              <a:t>судейском стуле».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29" y="1524000"/>
            <a:ext cx="323338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22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80920" cy="158417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Частный пристав </a:t>
            </a:r>
            <a:r>
              <a:rPr lang="ru-RU" sz="3600" dirty="0" err="1" smtClean="0"/>
              <a:t>Уховертов</a:t>
            </a:r>
            <a:r>
              <a:rPr lang="ru-RU" sz="3600" dirty="0" smtClean="0"/>
              <a:t>, полицейский Держиморда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8064" y="1412776"/>
            <a:ext cx="3744416" cy="48245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dirty="0"/>
              <a:t>В фамилиях ближайших помощников городничего - частного пристава </a:t>
            </a:r>
            <a:r>
              <a:rPr lang="ru-RU" sz="1600" dirty="0" err="1"/>
              <a:t>Уховертова</a:t>
            </a:r>
            <a:r>
              <a:rPr lang="ru-RU" sz="1600" dirty="0"/>
              <a:t>, полицейского Держиморды – содержится суровый едкий сарказм </a:t>
            </a:r>
            <a:r>
              <a:rPr lang="ru-RU" sz="1600" dirty="0" smtClean="0"/>
              <a:t>над полицейскими </a:t>
            </a:r>
            <a:r>
              <a:rPr lang="ru-RU" sz="1600" dirty="0"/>
              <a:t>– </a:t>
            </a:r>
            <a:r>
              <a:rPr lang="ru-RU" sz="1600" dirty="0" smtClean="0"/>
              <a:t>опорой </a:t>
            </a:r>
            <a:r>
              <a:rPr lang="ru-RU" sz="1600" dirty="0"/>
              <a:t>бюрократических порядков в России. Рукоприкладство, произвол, полная бесконтрольность – вот основные качества этой касты, которая разоблачается </a:t>
            </a:r>
            <a:r>
              <a:rPr lang="ru-RU" sz="1600" dirty="0" smtClean="0"/>
              <a:t>писателем  </a:t>
            </a:r>
            <a:r>
              <a:rPr lang="ru-RU" sz="1600" dirty="0"/>
              <a:t>остро и смело. В говорящей фамилии </a:t>
            </a:r>
            <a:r>
              <a:rPr lang="ru-RU" sz="1600" dirty="0" err="1"/>
              <a:t>Уховертова</a:t>
            </a:r>
            <a:r>
              <a:rPr lang="ru-RU" sz="1600" dirty="0"/>
              <a:t> заключено значение “дергать за уши, выворачивать уши”, такое </a:t>
            </a:r>
            <a:r>
              <a:rPr lang="ru-RU" sz="1600" dirty="0" smtClean="0"/>
              <a:t>характерно </a:t>
            </a:r>
            <a:r>
              <a:rPr lang="ru-RU" sz="1600" dirty="0"/>
              <a:t>для действий полицейских. Держиморда – это не просто значение слова, а типичный бранный возглас блюстителей порядка “Держи его, эту морду!”, произносимый во время преследования жертвы. Отсюда, очевидно, и эта фамилия </a:t>
            </a:r>
            <a:r>
              <a:rPr lang="ru-RU" sz="1600" dirty="0" smtClean="0"/>
              <a:t>-Держиморда</a:t>
            </a:r>
            <a:r>
              <a:rPr lang="ru-RU" sz="1600" dirty="0"/>
              <a:t>.</a:t>
            </a:r>
          </a:p>
          <a:p>
            <a:pPr algn="ctr"/>
            <a:endParaRPr lang="ru-RU" sz="1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716028" cy="380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73016"/>
            <a:ext cx="2497252" cy="30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92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Земляника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Едким </a:t>
            </a:r>
            <a:r>
              <a:rPr lang="ru-RU" dirty="0" smtClean="0"/>
              <a:t> сарказмом  пронизана </a:t>
            </a:r>
            <a:r>
              <a:rPr lang="ru-RU" dirty="0"/>
              <a:t>фамилия </a:t>
            </a:r>
            <a:r>
              <a:rPr lang="ru-RU" dirty="0" smtClean="0"/>
              <a:t> Земляника</a:t>
            </a:r>
            <a:r>
              <a:rPr lang="ru-RU" dirty="0"/>
              <a:t>, </a:t>
            </a:r>
            <a:r>
              <a:rPr lang="ru-RU" dirty="0" smtClean="0"/>
              <a:t> сопоставление  которой  Н</a:t>
            </a:r>
            <a:r>
              <a:rPr lang="ru-RU" dirty="0"/>
              <a:t>. В. Гоголь проводит </a:t>
            </a:r>
            <a:r>
              <a:rPr lang="ru-RU" dirty="0" smtClean="0"/>
              <a:t> с </a:t>
            </a:r>
            <a:r>
              <a:rPr lang="ru-RU" dirty="0" smtClean="0"/>
              <a:t>соответствующим </a:t>
            </a:r>
            <a:r>
              <a:rPr lang="ru-RU" dirty="0" smtClean="0"/>
              <a:t> растением,  </a:t>
            </a:r>
            <a:r>
              <a:rPr lang="ru-RU" dirty="0"/>
              <a:t>стелющимся </a:t>
            </a:r>
            <a:r>
              <a:rPr lang="ru-RU" dirty="0" smtClean="0"/>
              <a:t> по  земле</a:t>
            </a:r>
            <a:r>
              <a:rPr lang="ru-RU" dirty="0"/>
              <a:t>. </a:t>
            </a:r>
            <a:r>
              <a:rPr lang="ru-RU" dirty="0" smtClean="0"/>
              <a:t> Образ  этого  растения  вызывает </a:t>
            </a:r>
            <a:r>
              <a:rPr lang="ru-RU" dirty="0"/>
              <a:t>представление </a:t>
            </a:r>
            <a:r>
              <a:rPr lang="ru-RU" dirty="0" smtClean="0"/>
              <a:t> о </a:t>
            </a:r>
            <a:r>
              <a:rPr lang="ru-RU" dirty="0"/>
              <a:t>мелком </a:t>
            </a:r>
            <a:r>
              <a:rPr lang="ru-RU" dirty="0" smtClean="0"/>
              <a:t> человеке </a:t>
            </a:r>
            <a:r>
              <a:rPr lang="ru-RU" dirty="0"/>
              <a:t>– карьеристе, </a:t>
            </a:r>
            <a:r>
              <a:rPr lang="ru-RU" dirty="0" smtClean="0"/>
              <a:t> доносчике</a:t>
            </a:r>
            <a:r>
              <a:rPr lang="ru-RU" dirty="0"/>
              <a:t>. </a:t>
            </a:r>
            <a:r>
              <a:rPr lang="ru-RU" dirty="0" smtClean="0"/>
              <a:t> Его </a:t>
            </a:r>
            <a:r>
              <a:rPr lang="ru-RU" dirty="0"/>
              <a:t>громоздкая </a:t>
            </a:r>
            <a:r>
              <a:rPr lang="ru-RU" dirty="0" smtClean="0"/>
              <a:t> неуклюжая  внешность </a:t>
            </a:r>
            <a:r>
              <a:rPr lang="ru-RU" dirty="0"/>
              <a:t>контрастна </a:t>
            </a:r>
            <a:r>
              <a:rPr lang="ru-RU" dirty="0" smtClean="0"/>
              <a:t> смыслу  его  фамилии</a:t>
            </a:r>
            <a:r>
              <a:rPr lang="ru-RU" dirty="0"/>
              <a:t>, </a:t>
            </a:r>
            <a:r>
              <a:rPr lang="ru-RU" dirty="0" smtClean="0"/>
              <a:t> о нем  </a:t>
            </a:r>
            <a:r>
              <a:rPr lang="ru-RU" dirty="0"/>
              <a:t>весьма </a:t>
            </a:r>
            <a:r>
              <a:rPr lang="ru-RU" dirty="0" smtClean="0"/>
              <a:t> остроумно  </a:t>
            </a:r>
            <a:r>
              <a:rPr lang="ru-RU" dirty="0"/>
              <a:t>заметил Гоголь: «…Земляника – человек толстый, </a:t>
            </a:r>
            <a:r>
              <a:rPr lang="ru-RU" dirty="0" smtClean="0"/>
              <a:t>но  </a:t>
            </a:r>
            <a:r>
              <a:rPr lang="ru-RU" dirty="0"/>
              <a:t>плут </a:t>
            </a:r>
            <a:r>
              <a:rPr lang="ru-RU" dirty="0" smtClean="0"/>
              <a:t> тонкий</a:t>
            </a:r>
            <a:r>
              <a:rPr lang="ru-RU" dirty="0"/>
              <a:t>» </a:t>
            </a:r>
            <a:r>
              <a:rPr lang="ru-RU" dirty="0" smtClean="0"/>
              <a:t>. </a:t>
            </a:r>
            <a:r>
              <a:rPr lang="ru-RU" dirty="0"/>
              <a:t>Мелочная </a:t>
            </a:r>
            <a:r>
              <a:rPr lang="ru-RU" dirty="0" smtClean="0"/>
              <a:t> и  гаденькая  сущность </a:t>
            </a:r>
            <a:r>
              <a:rPr lang="ru-RU" dirty="0"/>
              <a:t>этого </a:t>
            </a:r>
            <a:r>
              <a:rPr lang="ru-RU" dirty="0" smtClean="0"/>
              <a:t> чиновника  </a:t>
            </a:r>
            <a:r>
              <a:rPr lang="ru-RU" dirty="0"/>
              <a:t>живо </a:t>
            </a:r>
            <a:r>
              <a:rPr lang="ru-RU" dirty="0" smtClean="0"/>
              <a:t>ассоциируется  </a:t>
            </a:r>
            <a:r>
              <a:rPr lang="ru-RU" dirty="0"/>
              <a:t>с </a:t>
            </a:r>
            <a:r>
              <a:rPr lang="ru-RU" dirty="0" smtClean="0"/>
              <a:t> образной </a:t>
            </a:r>
            <a:r>
              <a:rPr lang="ru-RU" dirty="0" smtClean="0"/>
              <a:t>фамилией.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99" y="1524000"/>
            <a:ext cx="315964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87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827584" y="548680"/>
            <a:ext cx="3888432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716016" y="3329734"/>
            <a:ext cx="4050032" cy="2004266"/>
          </a:xfrm>
        </p:spPr>
        <p:txBody>
          <a:bodyPr>
            <a:no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Знакомство с комедией.  История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создания и постановки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комедии.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sz="36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 descr="Гогол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551609"/>
            <a:ext cx="2314575" cy="2778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30670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Рисунок 7" descr="http://pandia.ru/text/77/412/images/image002_9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2885440" cy="4069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8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Бобчинский</a:t>
            </a:r>
            <a:r>
              <a:rPr lang="ru-RU" dirty="0" smtClean="0"/>
              <a:t> и </a:t>
            </a:r>
            <a:r>
              <a:rPr lang="ru-RU" dirty="0" err="1" smtClean="0"/>
              <a:t>Добчинский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799"/>
            <a:ext cx="2160240" cy="284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50736"/>
            <a:ext cx="2088232" cy="300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83968" y="1412776"/>
            <a:ext cx="45365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Пошлость и мелочность объединяют двух городских сплетников Петра Ивановича </a:t>
            </a:r>
            <a:r>
              <a:rPr lang="ru-RU" dirty="0" err="1"/>
              <a:t>Бобчинского</a:t>
            </a:r>
            <a:r>
              <a:rPr lang="ru-RU" dirty="0"/>
              <a:t> и Петра Ивановича </a:t>
            </a:r>
            <a:r>
              <a:rPr lang="ru-RU" dirty="0" err="1"/>
              <a:t>Добчинского</a:t>
            </a:r>
            <a:r>
              <a:rPr lang="ru-RU" dirty="0"/>
              <a:t>, их единство и неразрывность подчеркивается одинаковыми именами и отчествами, а также и почти одинаковыми фамилиями, которые отличаются только первыми буквами Б и Д. И это тоже, очевидно, не случайно. </a:t>
            </a:r>
            <a:r>
              <a:rPr lang="ru-RU" dirty="0" err="1"/>
              <a:t>Добчинский</a:t>
            </a:r>
            <a:r>
              <a:rPr lang="ru-RU" dirty="0"/>
              <a:t> как бы дополнял известия </a:t>
            </a:r>
            <a:r>
              <a:rPr lang="ru-RU" dirty="0" err="1"/>
              <a:t>Бобчинского</a:t>
            </a:r>
            <a:r>
              <a:rPr lang="ru-RU" dirty="0"/>
              <a:t>, поэтому и фамилия созвучна со словом «добавить». Городские сплетники недаром чрезвычайно похожи друг на друга и внешне и по внутренним качествам – умственному и моральному убожеству. Отсюда и первые слоги фамилий похожи на трезвон «боб-</a:t>
            </a:r>
            <a:r>
              <a:rPr lang="ru-RU" dirty="0" err="1"/>
              <a:t>доб</a:t>
            </a:r>
            <a:r>
              <a:rPr lang="ru-RU" dirty="0"/>
              <a:t>, боб-</a:t>
            </a:r>
            <a:r>
              <a:rPr lang="ru-RU" dirty="0" err="1"/>
              <a:t>доб</a:t>
            </a:r>
            <a:r>
              <a:rPr lang="ru-RU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8665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Почмейстер</a:t>
            </a:r>
            <a:r>
              <a:rPr lang="ru-RU" dirty="0" smtClean="0"/>
              <a:t>   </a:t>
            </a:r>
            <a:r>
              <a:rPr lang="ru-RU" dirty="0" err="1" smtClean="0"/>
              <a:t>Шпекин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В фамилии </a:t>
            </a:r>
            <a:r>
              <a:rPr lang="ru-RU" dirty="0" err="1" smtClean="0"/>
              <a:t>Шпекин</a:t>
            </a:r>
            <a:r>
              <a:rPr lang="ru-RU" dirty="0" smtClean="0"/>
              <a:t> слышится «шпик»-презрительное разговорное слово, которое обозначает сыщика и тайного агента полиции. </a:t>
            </a:r>
            <a:r>
              <a:rPr lang="ru-RU" dirty="0" err="1" smtClean="0"/>
              <a:t>Почмейстер</a:t>
            </a:r>
            <a:r>
              <a:rPr lang="ru-RU" dirty="0" smtClean="0"/>
              <a:t>  вскрывает письма, именно  из-за </a:t>
            </a:r>
            <a:r>
              <a:rPr lang="ru-RU" dirty="0" smtClean="0"/>
              <a:t>его действий </a:t>
            </a:r>
            <a:r>
              <a:rPr lang="ru-RU" dirty="0" smtClean="0"/>
              <a:t>чиновники узнают, что Хлестаков-фальшивый ревизор, мелкий чиновник из Петербурга</a:t>
            </a:r>
            <a:endParaRPr lang="ru-RU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74" y="1524000"/>
            <a:ext cx="330309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22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Лука Лукич Хлопов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04048" y="1628800"/>
            <a:ext cx="3704088" cy="4467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Образовано от слова «холоп».     В словаре      Д. Н. Ушакова  дается переносное значение: «человек, пресмыкающийся перед кем-нибудь, готовый на все из-за раболепия и низкопоклонства»       (с пометой «презрительное»)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3456383" cy="451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30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484784"/>
            <a:ext cx="74168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dirty="0" smtClean="0"/>
              <a:t>Говорящие </a:t>
            </a:r>
            <a:r>
              <a:rPr lang="ru-RU" sz="2800" dirty="0"/>
              <a:t>имена и фамилии в «Ревизоре» подчеркивают социальную и морально-психологическую сущность их носителей в юмористическом и сатирическом плане. Многие из говорящих фамилий перешли из разряда имен существительных собственных в </a:t>
            </a:r>
            <a:r>
              <a:rPr lang="ru-RU" sz="2800" dirty="0" smtClean="0"/>
              <a:t>нарицательные  имена </a:t>
            </a:r>
            <a:r>
              <a:rPr lang="ru-RU" sz="2800" dirty="0"/>
              <a:t>существительные </a:t>
            </a:r>
            <a:r>
              <a:rPr lang="ru-RU" sz="2800" dirty="0" smtClean="0"/>
              <a:t> </a:t>
            </a:r>
            <a:r>
              <a:rPr lang="ru-RU" sz="2800" dirty="0"/>
              <a:t>для характеристики различных человеческих пороков.</a:t>
            </a:r>
          </a:p>
        </p:txBody>
      </p:sp>
    </p:spTree>
    <p:extLst>
      <p:ext uri="{BB962C8B-B14F-4D97-AF65-F5344CB8AC3E}">
        <p14:creationId xmlns:p14="http://schemas.microsoft.com/office/powerpoint/2010/main" val="343860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584176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600"/>
              </a:spcBef>
            </a:pPr>
            <a:r>
              <a:rPr lang="ru-RU" sz="2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+mn-ea"/>
                <a:cs typeface="+mn-cs"/>
              </a:rPr>
              <a:t>Н. В. Гоголь писал «Ревизора» в расцвете своего творческого </a:t>
            </a:r>
            <a:r>
              <a:rPr lang="ru-RU" sz="2400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+mn-ea"/>
                <a:cs typeface="+mn-cs"/>
              </a:rPr>
              <a:t>     дарования</a:t>
            </a:r>
            <a:r>
              <a:rPr lang="ru-RU" sz="2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+mn-ea"/>
                <a:cs typeface="+mn-cs"/>
              </a:rPr>
              <a:t>.</a:t>
            </a:r>
            <a:br>
              <a:rPr lang="ru-RU" sz="2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+mn-ea"/>
                <a:cs typeface="+mn-cs"/>
              </a:rPr>
            </a:br>
            <a:r>
              <a:rPr lang="ru-RU" sz="24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+mn-ea"/>
                <a:cs typeface="+mn-cs"/>
              </a:rPr>
              <a:t>До «Ревизора» он уже был прославленным автором</a:t>
            </a:r>
            <a:r>
              <a:rPr lang="ru-RU" sz="2600" spc="0" dirty="0">
                <a:ln>
                  <a:noFill/>
                </a:ln>
                <a:solidFill>
                  <a:prstClr val="white"/>
                </a:solidFill>
                <a:effectLst/>
                <a:ea typeface="+mn-ea"/>
                <a:cs typeface="+mn-cs"/>
              </a:rPr>
              <a:t/>
            </a:r>
            <a:br>
              <a:rPr lang="ru-RU" sz="2600" spc="0" dirty="0">
                <a:ln>
                  <a:noFill/>
                </a:ln>
                <a:solidFill>
                  <a:prstClr val="white"/>
                </a:solidFill>
                <a:effectLst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" name="Picture 9" descr="E:\гого\vechera%20na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1561" y="1916832"/>
            <a:ext cx="2520280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7" descr="миргород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2678113"/>
            <a:ext cx="2214562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C:\Users\Prism\Desktop\гогошечка\03387-b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3429000"/>
            <a:ext cx="2143140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571999" y="2132856"/>
            <a:ext cx="4141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/>
              <a:t>Что до «Ревизора» написал Гоголь?</a:t>
            </a:r>
          </a:p>
        </p:txBody>
      </p:sp>
    </p:spTree>
    <p:extLst>
      <p:ext uri="{BB962C8B-B14F-4D97-AF65-F5344CB8AC3E}">
        <p14:creationId xmlns:p14="http://schemas.microsoft.com/office/powerpoint/2010/main" val="392992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изобразил Гоголь </a:t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«Тарасе Бульбе»?</a:t>
            </a:r>
            <a:endParaRPr lang="ru-RU" dirty="0"/>
          </a:p>
        </p:txBody>
      </p:sp>
      <p:pic>
        <p:nvPicPr>
          <p:cNvPr id="3" name="Содержимое 4" descr="Гоголь Смерть Тарас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27" y="1600201"/>
            <a:ext cx="2875803" cy="3514220"/>
          </a:xfrm>
          <a:prstGeom prst="rect">
            <a:avLst/>
          </a:prstGeo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 descr="Остап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3643314"/>
            <a:ext cx="2052816" cy="2857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Тарас (3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2530507"/>
            <a:ext cx="2071702" cy="26103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Речь Тараса о товариществе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635" y="4286256"/>
            <a:ext cx="2665597" cy="21431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499992" y="1340769"/>
            <a:ext cx="430924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F3A447"/>
              </a:buClr>
              <a:buSzPct val="85000"/>
            </a:pPr>
            <a:r>
              <a:rPr lang="ru-RU" sz="2600" dirty="0">
                <a:solidFill>
                  <a:prstClr val="white"/>
                </a:solidFill>
              </a:rPr>
              <a:t>Героическое прошлое народа, его борьбу за веру  христианскую и свободу</a:t>
            </a:r>
            <a:endParaRPr lang="ru-RU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07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3644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Потом Гоголь решает обратиться к современности и вступает на путь сатирика</a:t>
            </a:r>
            <a:endParaRPr lang="ru-RU" sz="3600" dirty="0"/>
          </a:p>
        </p:txBody>
      </p:sp>
      <p:pic>
        <p:nvPicPr>
          <p:cNvPr id="3" name="Содержимое 4" descr="Женитьба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688" y="1500188"/>
            <a:ext cx="1524000" cy="2597150"/>
          </a:xfrm>
          <a:prstGeom prst="rect">
            <a:avLst/>
          </a:prstGeom>
        </p:spPr>
      </p:pic>
      <p:pic>
        <p:nvPicPr>
          <p:cNvPr id="4" name="Рисунок 5" descr="Ревизор (2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786063"/>
            <a:ext cx="1524000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01208" y="1844824"/>
            <a:ext cx="301520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/>
              <a:t>Кто такой сатирик?</a:t>
            </a:r>
          </a:p>
          <a:p>
            <a:r>
              <a:rPr lang="ru-RU" altLang="ru-RU" sz="2000" b="1" u="sng" dirty="0"/>
              <a:t>Сатирик</a:t>
            </a:r>
            <a:r>
              <a:rPr lang="ru-RU" altLang="ru-RU" sz="2000" b="1" dirty="0"/>
              <a:t> – писатель, автор сатирических произведений</a:t>
            </a:r>
          </a:p>
          <a:p>
            <a:r>
              <a:rPr lang="ru-RU" altLang="ru-RU" sz="2000" b="1" u="sng" dirty="0"/>
              <a:t>Сатирические произведения </a:t>
            </a:r>
            <a:r>
              <a:rPr lang="ru-RU" altLang="ru-RU" sz="2000" b="1" dirty="0"/>
              <a:t>– художественное произведение, остро и беспощадно обличающее отрицательные явления действительности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09675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b="1" dirty="0">
                <a:solidFill>
                  <a:schemeClr val="tx1"/>
                </a:solidFill>
              </a:rPr>
              <a:t>Что связывает Гоголя с театром, почему он им живо интересовался?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3" name="Интерес Гоголя к театру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2071688"/>
            <a:ext cx="4235450" cy="31765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57192" y="2071688"/>
            <a:ext cx="34472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ru-RU" altLang="ru-RU" sz="2800" b="1" dirty="0"/>
              <a:t>Его отец играл на театре </a:t>
            </a:r>
            <a:r>
              <a:rPr lang="ru-RU" altLang="ru-RU" sz="2800" b="1" dirty="0" err="1"/>
              <a:t>Трощинского</a:t>
            </a:r>
            <a:endParaRPr lang="ru-RU" altLang="ru-RU" sz="2800" b="1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ru-RU" altLang="ru-RU" sz="2800" b="1" dirty="0"/>
              <a:t>Гоголь сам был прекрасным актёром и играл на ученической сцене</a:t>
            </a:r>
          </a:p>
        </p:txBody>
      </p:sp>
    </p:spTree>
    <p:extLst>
      <p:ext uri="{BB962C8B-B14F-4D97-AF65-F5344CB8AC3E}">
        <p14:creationId xmlns:p14="http://schemas.microsoft.com/office/powerpoint/2010/main" val="173660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4400" b="1" dirty="0">
                <a:solidFill>
                  <a:schemeClr val="tx1"/>
                </a:solidFill>
              </a:rPr>
              <a:t>Что же высмеивал Гоголь в своих комедиях?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 descr="Гоголь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3214686"/>
            <a:ext cx="2071702" cy="30371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27584" y="1484784"/>
            <a:ext cx="3389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/>
              <a:t>Взяточничество</a:t>
            </a:r>
          </a:p>
          <a:p>
            <a:r>
              <a:rPr lang="ru-RU" altLang="ru-RU" sz="2800" b="1" dirty="0"/>
              <a:t>Казнокрадство</a:t>
            </a:r>
          </a:p>
          <a:p>
            <a:r>
              <a:rPr lang="ru-RU" altLang="ru-RU" sz="2800" b="1" dirty="0" smtClean="0"/>
              <a:t>Произвол</a:t>
            </a:r>
            <a:endParaRPr lang="ru-RU" alt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1484784"/>
            <a:ext cx="34563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/>
              <a:t>Он был уверен, что государственная система России здорова, дурны и подлы только люди, которые расшатывают систему</a:t>
            </a:r>
          </a:p>
        </p:txBody>
      </p:sp>
    </p:spTree>
    <p:extLst>
      <p:ext uri="{BB962C8B-B14F-4D97-AF65-F5344CB8AC3E}">
        <p14:creationId xmlns:p14="http://schemas.microsoft.com/office/powerpoint/2010/main" val="53530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4029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Содержимое 4" descr="Мёртвые души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1628800"/>
            <a:ext cx="3502025" cy="45259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1196752"/>
            <a:ext cx="38884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chemeClr val="bg1"/>
                </a:solidFill>
              </a:rPr>
              <a:t>Всю силу своего сатирического разоблачения Гоголь обратил на изображение </a:t>
            </a:r>
            <a:r>
              <a:rPr lang="ru-RU" altLang="ru-RU" sz="2000" b="1" i="1" u="sng" dirty="0">
                <a:solidFill>
                  <a:schemeClr val="bg1"/>
                </a:solidFill>
              </a:rPr>
              <a:t>«пошлости пошлого человека».</a:t>
            </a:r>
            <a:r>
              <a:rPr lang="ru-RU" altLang="ru-RU" sz="2000" b="1" dirty="0">
                <a:solidFill>
                  <a:schemeClr val="bg1"/>
                </a:solidFill>
              </a:rPr>
              <a:t> Эту черту гоголевского дара впервые открыл в нём Пушкин. Её потом подтвердил критик Белинский, назвавший Гоголя  </a:t>
            </a:r>
            <a:r>
              <a:rPr lang="ru-RU" altLang="ru-RU" sz="2000" b="1" i="1" u="sng" dirty="0">
                <a:solidFill>
                  <a:schemeClr val="bg1"/>
                </a:solidFill>
              </a:rPr>
              <a:t>«величайшим живописцем пошлой жизни пошлого человека».</a:t>
            </a:r>
            <a:r>
              <a:rPr lang="ru-RU" altLang="ru-RU" sz="2000" b="1" dirty="0">
                <a:solidFill>
                  <a:schemeClr val="bg1"/>
                </a:solidFill>
              </a:rPr>
              <a:t> Своих пошляков великий сатирик нашёл в среде чиновников и помещиков.</a:t>
            </a:r>
          </a:p>
        </p:txBody>
      </p:sp>
    </p:spTree>
    <p:extLst>
      <p:ext uri="{BB962C8B-B14F-4D97-AF65-F5344CB8AC3E}">
        <p14:creationId xmlns:p14="http://schemas.microsoft.com/office/powerpoint/2010/main" val="266885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Повторим!</a:t>
            </a:r>
            <a:endParaRPr lang="ru-RU" sz="6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306746"/>
            <a:ext cx="70567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b="1" dirty="0"/>
              <a:t>Какие роды литературы вы знаете?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b="1" dirty="0"/>
              <a:t>Лирика, эпос, драма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b="1" dirty="0"/>
              <a:t>Что такое драматургия? Чем этот род литературы отличается от остальных?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b="1" dirty="0"/>
              <a:t>Речь автора отсутствует, события воспринимаются как совершающиеся в настоящее время, драматическое произведение пишется для постановки на сцене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b="1" dirty="0"/>
              <a:t>Какие жанры драматургии вы знаете?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b="1" dirty="0"/>
              <a:t>Трагедия, драма, комедия, водевиль, фарс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b="1" dirty="0"/>
              <a:t>Из каких частей состоит любое драматическое произведение?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b="1" dirty="0"/>
              <a:t>Реплики, ремарки</a:t>
            </a:r>
          </a:p>
        </p:txBody>
      </p:sp>
    </p:spTree>
    <p:extLst>
      <p:ext uri="{BB962C8B-B14F-4D97-AF65-F5344CB8AC3E}">
        <p14:creationId xmlns:p14="http://schemas.microsoft.com/office/powerpoint/2010/main" val="73692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579</TotalTime>
  <Words>866</Words>
  <Application>Microsoft Office PowerPoint</Application>
  <PresentationFormat>Экран (4:3)</PresentationFormat>
  <Paragraphs>63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Бумажная</vt:lpstr>
      <vt:lpstr>            Н. В. Гоголь «Ревизор»</vt:lpstr>
      <vt:lpstr>.</vt:lpstr>
      <vt:lpstr>Н. В. Гоголь писал «Ревизора» в расцвете своего творческого      дарования. До «Ревизора» он уже был прославленным автором </vt:lpstr>
      <vt:lpstr>Что изобразил Гоголь  в «Тарасе Бульбе»?</vt:lpstr>
      <vt:lpstr>Потом Гоголь решает обратиться к современности и вступает на путь сатирика</vt:lpstr>
      <vt:lpstr>Что связывает Гоголя с театром, почему он им живо интересовался?</vt:lpstr>
      <vt:lpstr>Что же высмеивал Гоголь в своих комедиях?</vt:lpstr>
      <vt:lpstr>Презентация PowerPoint</vt:lpstr>
      <vt:lpstr>Повторим!</vt:lpstr>
      <vt:lpstr>История создания комедии и её постановка</vt:lpstr>
      <vt:lpstr>Сюжет «Ревизора» Н. В. Гоголю  был подсказан А. С. Пушкиным  </vt:lpstr>
      <vt:lpstr>Первые постановки комедии</vt:lpstr>
      <vt:lpstr>«Ревизор» Постановка в театре</vt:lpstr>
      <vt:lpstr>    </vt:lpstr>
      <vt:lpstr>Антон Антонович Сквозник-Дмухановский</vt:lpstr>
      <vt:lpstr>Хлестаков</vt:lpstr>
      <vt:lpstr>Ляпкин-Тяпкин</vt:lpstr>
      <vt:lpstr>Частный пристав Уховертов, полицейский Держиморда </vt:lpstr>
      <vt:lpstr> Земляника</vt:lpstr>
      <vt:lpstr>Бобчинский и Добчинский</vt:lpstr>
      <vt:lpstr>Почмейстер   Шпекин</vt:lpstr>
      <vt:lpstr>Лука Лукич Хлопов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84</cp:revision>
  <dcterms:created xsi:type="dcterms:W3CDTF">2016-11-28T18:01:09Z</dcterms:created>
  <dcterms:modified xsi:type="dcterms:W3CDTF">2016-11-29T17:36:30Z</dcterms:modified>
</cp:coreProperties>
</file>